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Bicubik" panose="02000503020000020004" charset="0"/>
      <p:regular r:id="rId22"/>
    </p:embeddedFont>
    <p:embeddedFont>
      <p:font typeface="Canva Sans Bold" panose="020B0604020202020204" charset="0"/>
      <p:regular r:id="rId23"/>
    </p:embeddedFont>
    <p:embeddedFont>
      <p:font typeface="Space Mono" panose="020B0604020202020204" charset="0"/>
      <p:regular r:id="rId24"/>
    </p:embeddedFont>
    <p:embeddedFont>
      <p:font typeface="Space Mono Bold" panose="020B0604020202020204" charset="0"/>
      <p:regular r:id="rId25"/>
    </p:embeddedFont>
    <p:embeddedFont>
      <p:font typeface="Space Mono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6" d="100"/>
          <a:sy n="96" d="100"/>
        </p:scale>
        <p:origin x="312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rris" userId="3584e18b6ac72da9" providerId="LiveId" clId="{2F24DDB1-F617-4968-865A-AC6F2FEA7752}"/>
    <pc:docChg chg="undo custSel modSld">
      <pc:chgData name="James Morris" userId="3584e18b6ac72da9" providerId="LiveId" clId="{2F24DDB1-F617-4968-865A-AC6F2FEA7752}" dt="2026-02-19T21:15:36.873" v="7" actId="14100"/>
      <pc:docMkLst>
        <pc:docMk/>
      </pc:docMkLst>
      <pc:sldChg chg="modSp mod">
        <pc:chgData name="James Morris" userId="3584e18b6ac72da9" providerId="LiveId" clId="{2F24DDB1-F617-4968-865A-AC6F2FEA7752}" dt="2026-02-19T21:01:49.249" v="0" actId="14100"/>
        <pc:sldMkLst>
          <pc:docMk/>
          <pc:sldMk cId="0" sldId="271"/>
        </pc:sldMkLst>
        <pc:spChg chg="mod">
          <ac:chgData name="James Morris" userId="3584e18b6ac72da9" providerId="LiveId" clId="{2F24DDB1-F617-4968-865A-AC6F2FEA7752}" dt="2026-02-19T21:01:49.249" v="0" actId="14100"/>
          <ac:spMkLst>
            <pc:docMk/>
            <pc:sldMk cId="0" sldId="271"/>
            <ac:spMk id="9" creationId="{00000000-0000-0000-0000-000000000000}"/>
          </ac:spMkLst>
        </pc:spChg>
      </pc:sldChg>
      <pc:sldChg chg="modSp mod">
        <pc:chgData name="James Morris" userId="3584e18b6ac72da9" providerId="LiveId" clId="{2F24DDB1-F617-4968-865A-AC6F2FEA7752}" dt="2026-02-19T21:15:21.004" v="5" actId="14100"/>
        <pc:sldMkLst>
          <pc:docMk/>
          <pc:sldMk cId="0" sldId="272"/>
        </pc:sldMkLst>
        <pc:spChg chg="mod">
          <ac:chgData name="James Morris" userId="3584e18b6ac72da9" providerId="LiveId" clId="{2F24DDB1-F617-4968-865A-AC6F2FEA7752}" dt="2026-02-19T21:15:07.458" v="3" actId="1076"/>
          <ac:spMkLst>
            <pc:docMk/>
            <pc:sldMk cId="0" sldId="272"/>
            <ac:spMk id="2" creationId="{00000000-0000-0000-0000-000000000000}"/>
          </ac:spMkLst>
        </pc:spChg>
        <pc:spChg chg="mod">
          <ac:chgData name="James Morris" userId="3584e18b6ac72da9" providerId="LiveId" clId="{2F24DDB1-F617-4968-865A-AC6F2FEA7752}" dt="2026-02-19T21:15:01.378" v="1" actId="14100"/>
          <ac:spMkLst>
            <pc:docMk/>
            <pc:sldMk cId="0" sldId="272"/>
            <ac:spMk id="9" creationId="{00000000-0000-0000-0000-000000000000}"/>
          </ac:spMkLst>
        </pc:spChg>
        <pc:spChg chg="mod">
          <ac:chgData name="James Morris" userId="3584e18b6ac72da9" providerId="LiveId" clId="{2F24DDB1-F617-4968-865A-AC6F2FEA7752}" dt="2026-02-19T21:15:21.004" v="5" actId="14100"/>
          <ac:spMkLst>
            <pc:docMk/>
            <pc:sldMk cId="0" sldId="272"/>
            <ac:spMk id="14" creationId="{00000000-0000-0000-0000-000000000000}"/>
          </ac:spMkLst>
        </pc:spChg>
        <pc:grpChg chg="mod">
          <ac:chgData name="James Morris" userId="3584e18b6ac72da9" providerId="LiveId" clId="{2F24DDB1-F617-4968-865A-AC6F2FEA7752}" dt="2026-02-19T21:15:16.463" v="4" actId="1076"/>
          <ac:grpSpMkLst>
            <pc:docMk/>
            <pc:sldMk cId="0" sldId="272"/>
            <ac:grpSpMk id="4" creationId="{00000000-0000-0000-0000-000000000000}"/>
          </ac:grpSpMkLst>
        </pc:grpChg>
      </pc:sldChg>
      <pc:sldChg chg="modSp mod">
        <pc:chgData name="James Morris" userId="3584e18b6ac72da9" providerId="LiveId" clId="{2F24DDB1-F617-4968-865A-AC6F2FEA7752}" dt="2026-02-19T21:15:36.873" v="7" actId="14100"/>
        <pc:sldMkLst>
          <pc:docMk/>
          <pc:sldMk cId="0" sldId="273"/>
        </pc:sldMkLst>
        <pc:spChg chg="mod">
          <ac:chgData name="James Morris" userId="3584e18b6ac72da9" providerId="LiveId" clId="{2F24DDB1-F617-4968-865A-AC6F2FEA7752}" dt="2026-02-19T21:15:32.776" v="6" actId="14100"/>
          <ac:spMkLst>
            <pc:docMk/>
            <pc:sldMk cId="0" sldId="273"/>
            <ac:spMk id="9" creationId="{00000000-0000-0000-0000-000000000000}"/>
          </ac:spMkLst>
        </pc:spChg>
        <pc:spChg chg="mod">
          <ac:chgData name="James Morris" userId="3584e18b6ac72da9" providerId="LiveId" clId="{2F24DDB1-F617-4968-865A-AC6F2FEA7752}" dt="2026-02-19T21:15:36.873" v="7" actId="14100"/>
          <ac:spMkLst>
            <pc:docMk/>
            <pc:sldMk cId="0" sldId="273"/>
            <ac:spMk id="1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6497422" y="8628496"/>
            <a:ext cx="5293155" cy="774836"/>
            <a:chOff x="0" y="0"/>
            <a:chExt cx="3351722" cy="490640"/>
          </a:xfrm>
        </p:grpSpPr>
        <p:sp>
          <p:nvSpPr>
            <p:cNvPr id="5" name="Freeform 5"/>
            <p:cNvSpPr/>
            <p:nvPr/>
          </p:nvSpPr>
          <p:spPr>
            <a:xfrm>
              <a:off x="0" y="0"/>
              <a:ext cx="3351722" cy="490640"/>
            </a:xfrm>
            <a:custGeom>
              <a:avLst/>
              <a:gdLst/>
              <a:ahLst/>
              <a:cxnLst/>
              <a:rect l="l" t="t" r="r" b="b"/>
              <a:pathLst>
                <a:path w="3351722" h="490640">
                  <a:moveTo>
                    <a:pt x="3351722" y="245320"/>
                  </a:moveTo>
                  <a:lnTo>
                    <a:pt x="3148522" y="490640"/>
                  </a:lnTo>
                  <a:lnTo>
                    <a:pt x="203200" y="490640"/>
                  </a:lnTo>
                  <a:lnTo>
                    <a:pt x="0" y="245320"/>
                  </a:lnTo>
                  <a:lnTo>
                    <a:pt x="203200" y="0"/>
                  </a:lnTo>
                  <a:lnTo>
                    <a:pt x="3148522" y="0"/>
                  </a:lnTo>
                  <a:lnTo>
                    <a:pt x="3351722" y="245320"/>
                  </a:lnTo>
                  <a:close/>
                </a:path>
              </a:pathLst>
            </a:custGeom>
            <a:ln w="9525" cap="sq">
              <a:solidFill>
                <a:srgbClr val="FFDE59"/>
              </a:solidFill>
              <a:prstDash val="solid"/>
              <a:miter/>
            </a:ln>
          </p:spPr>
          <p:txBody>
            <a:bodyPr/>
            <a:lstStyle/>
            <a:p>
              <a:endParaRPr lang="en-US"/>
            </a:p>
          </p:txBody>
        </p:sp>
        <p:sp>
          <p:nvSpPr>
            <p:cNvPr id="6" name="TextBox 6"/>
            <p:cNvSpPr txBox="1"/>
            <p:nvPr/>
          </p:nvSpPr>
          <p:spPr>
            <a:xfrm>
              <a:off x="114300" y="9525"/>
              <a:ext cx="3123122" cy="481115"/>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461680" y="4107274"/>
            <a:ext cx="15364640" cy="1843851"/>
          </a:xfrm>
          <a:prstGeom prst="rect">
            <a:avLst/>
          </a:prstGeom>
        </p:spPr>
        <p:txBody>
          <a:bodyPr lIns="0" tIns="0" rIns="0" bIns="0" rtlCol="0" anchor="t">
            <a:spAutoFit/>
          </a:bodyPr>
          <a:lstStyle/>
          <a:p>
            <a:pPr algn="ctr">
              <a:lnSpc>
                <a:spcPts val="14889"/>
              </a:lnSpc>
              <a:spcBef>
                <a:spcPct val="0"/>
              </a:spcBef>
            </a:pPr>
            <a:r>
              <a:rPr lang="en-US" sz="10635">
                <a:solidFill>
                  <a:srgbClr val="FFDE59"/>
                </a:solidFill>
                <a:latin typeface="Bicubik"/>
                <a:ea typeface="Bicubik"/>
                <a:cs typeface="Bicubik"/>
                <a:sym typeface="Bicubik"/>
              </a:rPr>
              <a:t>CRYPTOCURRENCY</a:t>
            </a:r>
          </a:p>
        </p:txBody>
      </p:sp>
      <p:sp>
        <p:nvSpPr>
          <p:cNvPr id="8" name="TextBox 8"/>
          <p:cNvSpPr txBox="1"/>
          <p:nvPr/>
        </p:nvSpPr>
        <p:spPr>
          <a:xfrm>
            <a:off x="1507523" y="766504"/>
            <a:ext cx="3018435"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9" name="TextBox 9"/>
          <p:cNvSpPr txBox="1"/>
          <p:nvPr/>
        </p:nvSpPr>
        <p:spPr>
          <a:xfrm>
            <a:off x="7027064" y="8905742"/>
            <a:ext cx="4233873" cy="229870"/>
          </a:xfrm>
          <a:prstGeom prst="rect">
            <a:avLst/>
          </a:prstGeom>
        </p:spPr>
        <p:txBody>
          <a:bodyPr lIns="0" tIns="0" rIns="0" bIns="0" rtlCol="0" anchor="t">
            <a:spAutoFit/>
          </a:bodyPr>
          <a:lstStyle/>
          <a:p>
            <a:pPr algn="ctr">
              <a:lnSpc>
                <a:spcPts val="1760"/>
              </a:lnSpc>
            </a:pPr>
            <a:r>
              <a:rPr lang="en-US" sz="1600" b="1" spc="668">
                <a:solidFill>
                  <a:srgbClr val="FFFFFF"/>
                </a:solidFill>
                <a:latin typeface="Space Mono Bold"/>
                <a:ea typeface="Space Mono Bold"/>
                <a:cs typeface="Space Mono Bold"/>
                <a:sym typeface="Space Mono Bold"/>
              </a:rPr>
              <a:t>THE FUTURE OF MONEY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4782064"/>
            <a:ext cx="5115549" cy="864199"/>
            <a:chOff x="0" y="0"/>
            <a:chExt cx="1347305" cy="227608"/>
          </a:xfrm>
        </p:grpSpPr>
        <p:sp>
          <p:nvSpPr>
            <p:cNvPr id="5" name="Freeform 5"/>
            <p:cNvSpPr/>
            <p:nvPr/>
          </p:nvSpPr>
          <p:spPr>
            <a:xfrm>
              <a:off x="0" y="0"/>
              <a:ext cx="1347305" cy="227608"/>
            </a:xfrm>
            <a:custGeom>
              <a:avLst/>
              <a:gdLst/>
              <a:ahLst/>
              <a:cxnLst/>
              <a:rect l="l" t="t" r="r" b="b"/>
              <a:pathLst>
                <a:path w="1347305" h="227608">
                  <a:moveTo>
                    <a:pt x="75670" y="0"/>
                  </a:moveTo>
                  <a:lnTo>
                    <a:pt x="1271635" y="0"/>
                  </a:lnTo>
                  <a:cubicBezTo>
                    <a:pt x="1313426" y="0"/>
                    <a:pt x="1347305" y="33879"/>
                    <a:pt x="1347305" y="75670"/>
                  </a:cubicBezTo>
                  <a:lnTo>
                    <a:pt x="1347305" y="151938"/>
                  </a:lnTo>
                  <a:cubicBezTo>
                    <a:pt x="1347305" y="172007"/>
                    <a:pt x="1339333" y="191254"/>
                    <a:pt x="1325142" y="205445"/>
                  </a:cubicBezTo>
                  <a:cubicBezTo>
                    <a:pt x="1310951" y="219636"/>
                    <a:pt x="1291704" y="227608"/>
                    <a:pt x="1271635" y="227608"/>
                  </a:cubicBezTo>
                  <a:lnTo>
                    <a:pt x="75670" y="227608"/>
                  </a:lnTo>
                  <a:cubicBezTo>
                    <a:pt x="33879" y="227608"/>
                    <a:pt x="0" y="193729"/>
                    <a:pt x="0" y="151938"/>
                  </a:cubicBezTo>
                  <a:lnTo>
                    <a:pt x="0" y="75670"/>
                  </a:lnTo>
                  <a:cubicBezTo>
                    <a:pt x="0" y="33879"/>
                    <a:pt x="33879" y="0"/>
                    <a:pt x="75670" y="0"/>
                  </a:cubicBezTo>
                  <a:close/>
                </a:path>
              </a:pathLst>
            </a:custGeom>
            <a:solidFill>
              <a:srgbClr val="FFDE59"/>
            </a:solidFill>
          </p:spPr>
          <p:txBody>
            <a:bodyPr/>
            <a:lstStyle/>
            <a:p>
              <a:endParaRPr lang="en-US"/>
            </a:p>
          </p:txBody>
        </p:sp>
        <p:sp>
          <p:nvSpPr>
            <p:cNvPr id="6" name="TextBox 6"/>
            <p:cNvSpPr txBox="1"/>
            <p:nvPr/>
          </p:nvSpPr>
          <p:spPr>
            <a:xfrm>
              <a:off x="0" y="9525"/>
              <a:ext cx="1347305" cy="218083"/>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38371"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1028700" y="5039221"/>
            <a:ext cx="5115549"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TRADING BOTS (AURUM)</a:t>
            </a:r>
          </a:p>
        </p:txBody>
      </p:sp>
      <p:sp>
        <p:nvSpPr>
          <p:cNvPr id="9" name="TextBox 9"/>
          <p:cNvSpPr txBox="1"/>
          <p:nvPr/>
        </p:nvSpPr>
        <p:spPr>
          <a:xfrm>
            <a:off x="1028700" y="2400633"/>
            <a:ext cx="9045489" cy="1715818"/>
          </a:xfrm>
          <a:prstGeom prst="rect">
            <a:avLst/>
          </a:prstGeom>
        </p:spPr>
        <p:txBody>
          <a:bodyPr lIns="0" tIns="0" rIns="0" bIns="0" rtlCol="0" anchor="t">
            <a:spAutoFit/>
          </a:bodyPr>
          <a:lstStyle/>
          <a:p>
            <a:pPr algn="l">
              <a:lnSpc>
                <a:spcPts val="6638"/>
              </a:lnSpc>
            </a:pPr>
            <a:r>
              <a:rPr lang="en-US" sz="6383">
                <a:solidFill>
                  <a:srgbClr val="FFDE59"/>
                </a:solidFill>
                <a:latin typeface="Bicubik"/>
                <a:ea typeface="Bicubik"/>
                <a:cs typeface="Bicubik"/>
                <a:sym typeface="Bicubik"/>
              </a:rPr>
              <a:t>CASE STUDIES AND EXAMPLES</a:t>
            </a:r>
          </a:p>
        </p:txBody>
      </p:sp>
      <p:sp>
        <p:nvSpPr>
          <p:cNvPr id="10" name="Freeform 10"/>
          <p:cNvSpPr/>
          <p:nvPr/>
        </p:nvSpPr>
        <p:spPr>
          <a:xfrm>
            <a:off x="11560122" y="2388747"/>
            <a:ext cx="10885091" cy="10608016"/>
          </a:xfrm>
          <a:custGeom>
            <a:avLst/>
            <a:gdLst/>
            <a:ahLst/>
            <a:cxnLst/>
            <a:rect l="l" t="t" r="r" b="b"/>
            <a:pathLst>
              <a:path w="10885091" h="10608016">
                <a:moveTo>
                  <a:pt x="0" y="0"/>
                </a:moveTo>
                <a:lnTo>
                  <a:pt x="10885091" y="0"/>
                </a:lnTo>
                <a:lnTo>
                  <a:pt x="10885091" y="10608016"/>
                </a:lnTo>
                <a:lnTo>
                  <a:pt x="0" y="10608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12801926" y="3380347"/>
            <a:ext cx="8401483" cy="840148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6666" r="-16666"/>
              </a:stretch>
            </a:blipFill>
          </p:spPr>
          <p:txBody>
            <a:bodyPr/>
            <a:lstStyle/>
            <a:p>
              <a:endParaRPr lang="en-US"/>
            </a:p>
          </p:txBody>
        </p:sp>
      </p:grpSp>
      <p:grpSp>
        <p:nvGrpSpPr>
          <p:cNvPr id="13" name="Group 13"/>
          <p:cNvGrpSpPr/>
          <p:nvPr/>
        </p:nvGrpSpPr>
        <p:grpSpPr>
          <a:xfrm>
            <a:off x="12490775" y="2314908"/>
            <a:ext cx="3754918" cy="1420413"/>
            <a:chOff x="0" y="0"/>
            <a:chExt cx="988950" cy="374100"/>
          </a:xfrm>
        </p:grpSpPr>
        <p:sp>
          <p:nvSpPr>
            <p:cNvPr id="14" name="Freeform 14"/>
            <p:cNvSpPr/>
            <p:nvPr/>
          </p:nvSpPr>
          <p:spPr>
            <a:xfrm>
              <a:off x="0" y="0"/>
              <a:ext cx="988950" cy="374100"/>
            </a:xfrm>
            <a:custGeom>
              <a:avLst/>
              <a:gdLst/>
              <a:ahLst/>
              <a:cxnLst/>
              <a:rect l="l" t="t" r="r" b="b"/>
              <a:pathLst>
                <a:path w="988950" h="374100">
                  <a:moveTo>
                    <a:pt x="103090" y="0"/>
                  </a:moveTo>
                  <a:lnTo>
                    <a:pt x="885859" y="0"/>
                  </a:lnTo>
                  <a:cubicBezTo>
                    <a:pt x="942794" y="0"/>
                    <a:pt x="988950" y="46155"/>
                    <a:pt x="988950" y="103090"/>
                  </a:cubicBezTo>
                  <a:lnTo>
                    <a:pt x="988950" y="271010"/>
                  </a:lnTo>
                  <a:cubicBezTo>
                    <a:pt x="988950" y="298351"/>
                    <a:pt x="978088" y="324573"/>
                    <a:pt x="958755" y="343906"/>
                  </a:cubicBezTo>
                  <a:cubicBezTo>
                    <a:pt x="939422" y="363239"/>
                    <a:pt x="913200" y="374100"/>
                    <a:pt x="885859" y="374100"/>
                  </a:cubicBezTo>
                  <a:lnTo>
                    <a:pt x="103090" y="374100"/>
                  </a:lnTo>
                  <a:cubicBezTo>
                    <a:pt x="75749" y="374100"/>
                    <a:pt x="49528" y="363239"/>
                    <a:pt x="30194" y="343906"/>
                  </a:cubicBezTo>
                  <a:cubicBezTo>
                    <a:pt x="10861" y="324573"/>
                    <a:pt x="0" y="298351"/>
                    <a:pt x="0" y="271010"/>
                  </a:cubicBezTo>
                  <a:lnTo>
                    <a:pt x="0" y="103090"/>
                  </a:lnTo>
                  <a:cubicBezTo>
                    <a:pt x="0" y="75749"/>
                    <a:pt x="10861" y="49528"/>
                    <a:pt x="30194" y="30194"/>
                  </a:cubicBezTo>
                  <a:cubicBezTo>
                    <a:pt x="49528" y="10861"/>
                    <a:pt x="75749" y="0"/>
                    <a:pt x="103090" y="0"/>
                  </a:cubicBezTo>
                  <a:close/>
                </a:path>
              </a:pathLst>
            </a:custGeom>
            <a:solidFill>
              <a:srgbClr val="FFDE59"/>
            </a:solidFill>
          </p:spPr>
          <p:txBody>
            <a:bodyPr/>
            <a:lstStyle/>
            <a:p>
              <a:endParaRPr lang="en-US"/>
            </a:p>
          </p:txBody>
        </p:sp>
        <p:sp>
          <p:nvSpPr>
            <p:cNvPr id="15" name="TextBox 15"/>
            <p:cNvSpPr txBox="1"/>
            <p:nvPr/>
          </p:nvSpPr>
          <p:spPr>
            <a:xfrm>
              <a:off x="0" y="9525"/>
              <a:ext cx="988950" cy="364575"/>
            </a:xfrm>
            <a:prstGeom prst="rect">
              <a:avLst/>
            </a:prstGeom>
          </p:spPr>
          <p:txBody>
            <a:bodyPr lIns="50800" tIns="50800" rIns="50800" bIns="50800" rtlCol="0" anchor="ctr"/>
            <a:lstStyle/>
            <a:p>
              <a:pPr algn="ctr">
                <a:lnSpc>
                  <a:spcPts val="1760"/>
                </a:lnSpc>
              </a:pPr>
              <a:endParaRPr/>
            </a:p>
          </p:txBody>
        </p:sp>
      </p:grpSp>
      <p:sp>
        <p:nvSpPr>
          <p:cNvPr id="16" name="TextBox 16"/>
          <p:cNvSpPr txBox="1"/>
          <p:nvPr/>
        </p:nvSpPr>
        <p:spPr>
          <a:xfrm>
            <a:off x="13042873" y="2749524"/>
            <a:ext cx="2650722" cy="570230"/>
          </a:xfrm>
          <a:prstGeom prst="rect">
            <a:avLst/>
          </a:prstGeom>
        </p:spPr>
        <p:txBody>
          <a:bodyPr lIns="0" tIns="0" rIns="0" bIns="0" rtlCol="0" anchor="t">
            <a:spAutoFit/>
          </a:bodyPr>
          <a:lstStyle/>
          <a:p>
            <a:pPr algn="ctr">
              <a:lnSpc>
                <a:spcPts val="1540"/>
              </a:lnSpc>
            </a:pPr>
            <a:r>
              <a:rPr lang="en-US" sz="1400" b="1">
                <a:solidFill>
                  <a:srgbClr val="000000"/>
                </a:solidFill>
                <a:latin typeface="Space Mono Bold"/>
                <a:ea typeface="Space Mono Bold"/>
                <a:cs typeface="Space Mono Bold"/>
                <a:sym typeface="Space Mono Bold"/>
              </a:rPr>
              <a:t>BITCOIN AS A "DIGITAL GOLD" USED FOR HEDGING AGAINST INFLATION</a:t>
            </a:r>
          </a:p>
        </p:txBody>
      </p:sp>
      <p:grpSp>
        <p:nvGrpSpPr>
          <p:cNvPr id="17" name="Group 17"/>
          <p:cNvGrpSpPr/>
          <p:nvPr/>
        </p:nvGrpSpPr>
        <p:grpSpPr>
          <a:xfrm>
            <a:off x="10198687" y="4782064"/>
            <a:ext cx="3754918" cy="1420413"/>
            <a:chOff x="0" y="0"/>
            <a:chExt cx="988950" cy="374100"/>
          </a:xfrm>
        </p:grpSpPr>
        <p:sp>
          <p:nvSpPr>
            <p:cNvPr id="18" name="Freeform 18"/>
            <p:cNvSpPr/>
            <p:nvPr/>
          </p:nvSpPr>
          <p:spPr>
            <a:xfrm>
              <a:off x="0" y="0"/>
              <a:ext cx="988950" cy="374100"/>
            </a:xfrm>
            <a:custGeom>
              <a:avLst/>
              <a:gdLst/>
              <a:ahLst/>
              <a:cxnLst/>
              <a:rect l="l" t="t" r="r" b="b"/>
              <a:pathLst>
                <a:path w="988950" h="374100">
                  <a:moveTo>
                    <a:pt x="103090" y="0"/>
                  </a:moveTo>
                  <a:lnTo>
                    <a:pt x="885859" y="0"/>
                  </a:lnTo>
                  <a:cubicBezTo>
                    <a:pt x="942794" y="0"/>
                    <a:pt x="988950" y="46155"/>
                    <a:pt x="988950" y="103090"/>
                  </a:cubicBezTo>
                  <a:lnTo>
                    <a:pt x="988950" y="271010"/>
                  </a:lnTo>
                  <a:cubicBezTo>
                    <a:pt x="988950" y="298351"/>
                    <a:pt x="978088" y="324573"/>
                    <a:pt x="958755" y="343906"/>
                  </a:cubicBezTo>
                  <a:cubicBezTo>
                    <a:pt x="939422" y="363239"/>
                    <a:pt x="913200" y="374100"/>
                    <a:pt x="885859" y="374100"/>
                  </a:cubicBezTo>
                  <a:lnTo>
                    <a:pt x="103090" y="374100"/>
                  </a:lnTo>
                  <a:cubicBezTo>
                    <a:pt x="75749" y="374100"/>
                    <a:pt x="49528" y="363239"/>
                    <a:pt x="30194" y="343906"/>
                  </a:cubicBezTo>
                  <a:cubicBezTo>
                    <a:pt x="10861" y="324573"/>
                    <a:pt x="0" y="298351"/>
                    <a:pt x="0" y="271010"/>
                  </a:cubicBezTo>
                  <a:lnTo>
                    <a:pt x="0" y="103090"/>
                  </a:lnTo>
                  <a:cubicBezTo>
                    <a:pt x="0" y="75749"/>
                    <a:pt x="10861" y="49528"/>
                    <a:pt x="30194" y="30194"/>
                  </a:cubicBezTo>
                  <a:cubicBezTo>
                    <a:pt x="49528" y="10861"/>
                    <a:pt x="75749" y="0"/>
                    <a:pt x="103090" y="0"/>
                  </a:cubicBezTo>
                  <a:close/>
                </a:path>
              </a:pathLst>
            </a:custGeom>
            <a:solidFill>
              <a:srgbClr val="FFDE59"/>
            </a:solidFill>
          </p:spPr>
          <p:txBody>
            <a:bodyPr/>
            <a:lstStyle/>
            <a:p>
              <a:endParaRPr lang="en-US"/>
            </a:p>
          </p:txBody>
        </p:sp>
        <p:sp>
          <p:nvSpPr>
            <p:cNvPr id="19" name="TextBox 19"/>
            <p:cNvSpPr txBox="1"/>
            <p:nvPr/>
          </p:nvSpPr>
          <p:spPr>
            <a:xfrm>
              <a:off x="0" y="9525"/>
              <a:ext cx="988950" cy="364575"/>
            </a:xfrm>
            <a:prstGeom prst="rect">
              <a:avLst/>
            </a:prstGeom>
          </p:spPr>
          <p:txBody>
            <a:bodyPr lIns="50800" tIns="50800" rIns="50800" bIns="50800" rtlCol="0" anchor="ctr"/>
            <a:lstStyle/>
            <a:p>
              <a:pPr algn="ctr">
                <a:lnSpc>
                  <a:spcPts val="1760"/>
                </a:lnSpc>
              </a:pPr>
              <a:endParaRPr/>
            </a:p>
          </p:txBody>
        </p:sp>
      </p:grpSp>
      <p:sp>
        <p:nvSpPr>
          <p:cNvPr id="20" name="TextBox 20"/>
          <p:cNvSpPr txBox="1"/>
          <p:nvPr/>
        </p:nvSpPr>
        <p:spPr>
          <a:xfrm>
            <a:off x="10750785" y="5216680"/>
            <a:ext cx="2650722" cy="570230"/>
          </a:xfrm>
          <a:prstGeom prst="rect">
            <a:avLst/>
          </a:prstGeom>
        </p:spPr>
        <p:txBody>
          <a:bodyPr lIns="0" tIns="0" rIns="0" bIns="0" rtlCol="0" anchor="t">
            <a:spAutoFit/>
          </a:bodyPr>
          <a:lstStyle/>
          <a:p>
            <a:pPr algn="ctr">
              <a:lnSpc>
                <a:spcPts val="1540"/>
              </a:lnSpc>
            </a:pPr>
            <a:r>
              <a:rPr lang="en-US" sz="1400" b="1">
                <a:solidFill>
                  <a:srgbClr val="000000"/>
                </a:solidFill>
                <a:latin typeface="Space Mono Bold"/>
                <a:ea typeface="Space Mono Bold"/>
                <a:cs typeface="Space Mono Bold"/>
                <a:sym typeface="Space Mono Bold"/>
              </a:rPr>
              <a:t>ETHEREUM TRANSFORMING INDUSTRIES THROUGH SMART CONTRACTS</a:t>
            </a:r>
          </a:p>
        </p:txBody>
      </p:sp>
      <p:grpSp>
        <p:nvGrpSpPr>
          <p:cNvPr id="21" name="Group 21"/>
          <p:cNvGrpSpPr/>
          <p:nvPr/>
        </p:nvGrpSpPr>
        <p:grpSpPr>
          <a:xfrm>
            <a:off x="10198687" y="7837887"/>
            <a:ext cx="3754918" cy="1420413"/>
            <a:chOff x="0" y="0"/>
            <a:chExt cx="988950" cy="374100"/>
          </a:xfrm>
        </p:grpSpPr>
        <p:sp>
          <p:nvSpPr>
            <p:cNvPr id="22" name="Freeform 22"/>
            <p:cNvSpPr/>
            <p:nvPr/>
          </p:nvSpPr>
          <p:spPr>
            <a:xfrm>
              <a:off x="0" y="0"/>
              <a:ext cx="988950" cy="374100"/>
            </a:xfrm>
            <a:custGeom>
              <a:avLst/>
              <a:gdLst/>
              <a:ahLst/>
              <a:cxnLst/>
              <a:rect l="l" t="t" r="r" b="b"/>
              <a:pathLst>
                <a:path w="988950" h="374100">
                  <a:moveTo>
                    <a:pt x="103090" y="0"/>
                  </a:moveTo>
                  <a:lnTo>
                    <a:pt x="885859" y="0"/>
                  </a:lnTo>
                  <a:cubicBezTo>
                    <a:pt x="942794" y="0"/>
                    <a:pt x="988950" y="46155"/>
                    <a:pt x="988950" y="103090"/>
                  </a:cubicBezTo>
                  <a:lnTo>
                    <a:pt x="988950" y="271010"/>
                  </a:lnTo>
                  <a:cubicBezTo>
                    <a:pt x="988950" y="298351"/>
                    <a:pt x="978088" y="324573"/>
                    <a:pt x="958755" y="343906"/>
                  </a:cubicBezTo>
                  <a:cubicBezTo>
                    <a:pt x="939422" y="363239"/>
                    <a:pt x="913200" y="374100"/>
                    <a:pt x="885859" y="374100"/>
                  </a:cubicBezTo>
                  <a:lnTo>
                    <a:pt x="103090" y="374100"/>
                  </a:lnTo>
                  <a:cubicBezTo>
                    <a:pt x="75749" y="374100"/>
                    <a:pt x="49528" y="363239"/>
                    <a:pt x="30194" y="343906"/>
                  </a:cubicBezTo>
                  <a:cubicBezTo>
                    <a:pt x="10861" y="324573"/>
                    <a:pt x="0" y="298351"/>
                    <a:pt x="0" y="271010"/>
                  </a:cubicBezTo>
                  <a:lnTo>
                    <a:pt x="0" y="103090"/>
                  </a:lnTo>
                  <a:cubicBezTo>
                    <a:pt x="0" y="75749"/>
                    <a:pt x="10861" y="49528"/>
                    <a:pt x="30194" y="30194"/>
                  </a:cubicBezTo>
                  <a:cubicBezTo>
                    <a:pt x="49528" y="10861"/>
                    <a:pt x="75749" y="0"/>
                    <a:pt x="103090" y="0"/>
                  </a:cubicBezTo>
                  <a:close/>
                </a:path>
              </a:pathLst>
            </a:custGeom>
            <a:solidFill>
              <a:srgbClr val="FFDE59"/>
            </a:solidFill>
          </p:spPr>
          <p:txBody>
            <a:bodyPr/>
            <a:lstStyle/>
            <a:p>
              <a:endParaRPr lang="en-US"/>
            </a:p>
          </p:txBody>
        </p:sp>
        <p:sp>
          <p:nvSpPr>
            <p:cNvPr id="23" name="TextBox 23"/>
            <p:cNvSpPr txBox="1"/>
            <p:nvPr/>
          </p:nvSpPr>
          <p:spPr>
            <a:xfrm>
              <a:off x="0" y="9525"/>
              <a:ext cx="988950" cy="364575"/>
            </a:xfrm>
            <a:prstGeom prst="rect">
              <a:avLst/>
            </a:prstGeom>
          </p:spPr>
          <p:txBody>
            <a:bodyPr lIns="50800" tIns="50800" rIns="50800" bIns="50800" rtlCol="0" anchor="ctr"/>
            <a:lstStyle/>
            <a:p>
              <a:pPr algn="ctr">
                <a:lnSpc>
                  <a:spcPts val="1760"/>
                </a:lnSpc>
              </a:pPr>
              <a:endParaRPr/>
            </a:p>
          </p:txBody>
        </p:sp>
      </p:grpSp>
      <p:sp>
        <p:nvSpPr>
          <p:cNvPr id="24" name="TextBox 24"/>
          <p:cNvSpPr txBox="1"/>
          <p:nvPr/>
        </p:nvSpPr>
        <p:spPr>
          <a:xfrm>
            <a:off x="10930103" y="8272504"/>
            <a:ext cx="2292088" cy="570230"/>
          </a:xfrm>
          <a:prstGeom prst="rect">
            <a:avLst/>
          </a:prstGeom>
        </p:spPr>
        <p:txBody>
          <a:bodyPr lIns="0" tIns="0" rIns="0" bIns="0" rtlCol="0" anchor="t">
            <a:spAutoFit/>
          </a:bodyPr>
          <a:lstStyle/>
          <a:p>
            <a:pPr algn="ctr">
              <a:lnSpc>
                <a:spcPts val="1540"/>
              </a:lnSpc>
            </a:pPr>
            <a:r>
              <a:rPr lang="en-US" sz="1400" b="1">
                <a:solidFill>
                  <a:srgbClr val="000000"/>
                </a:solidFill>
                <a:latin typeface="Space Mono Bold"/>
                <a:ea typeface="Space Mono Bold"/>
                <a:cs typeface="Space Mono Bold"/>
                <a:sym typeface="Space Mono Bold"/>
              </a:rPr>
              <a:t>EL SALVADOR ADOPTING BITCOIN AS LEGAL TENDER</a:t>
            </a:r>
          </a:p>
        </p:txBody>
      </p:sp>
      <p:sp>
        <p:nvSpPr>
          <p:cNvPr id="25" name="TextBox 25"/>
          <p:cNvSpPr txBox="1"/>
          <p:nvPr/>
        </p:nvSpPr>
        <p:spPr>
          <a:xfrm>
            <a:off x="729907" y="6061956"/>
            <a:ext cx="7631975" cy="3282315"/>
          </a:xfrm>
          <a:prstGeom prst="rect">
            <a:avLst/>
          </a:prstGeom>
        </p:spPr>
        <p:txBody>
          <a:bodyPr lIns="0" tIns="0" rIns="0" bIns="0" rtlCol="0" anchor="t">
            <a:spAutoFit/>
          </a:bodyPr>
          <a:lstStyle/>
          <a:p>
            <a:pPr algn="ctr">
              <a:lnSpc>
                <a:spcPts val="2530"/>
              </a:lnSpc>
            </a:pPr>
            <a:r>
              <a:rPr lang="en-US" sz="2300" b="1" spc="-115">
                <a:solidFill>
                  <a:srgbClr val="FFFFFF"/>
                </a:solidFill>
                <a:latin typeface="Space Mono Bold"/>
                <a:ea typeface="Space Mono Bold"/>
                <a:cs typeface="Space Mono Bold"/>
                <a:sym typeface="Space Mono Bold"/>
              </a:rPr>
              <a:t>How have Trading BOTS changed crypto?</a:t>
            </a:r>
          </a:p>
          <a:p>
            <a:pPr algn="ctr">
              <a:lnSpc>
                <a:spcPts val="1760"/>
              </a:lnSpc>
            </a:pPr>
            <a:endParaRPr lang="en-US" sz="2300" b="1" spc="-115">
              <a:solidFill>
                <a:srgbClr val="FFFFFF"/>
              </a:solidFill>
              <a:latin typeface="Space Mono Bold"/>
              <a:ea typeface="Space Mono Bold"/>
              <a:cs typeface="Space Mono Bold"/>
              <a:sym typeface="Space Mono Bold"/>
            </a:endParaRPr>
          </a:p>
          <a:p>
            <a:pPr marL="345444" lvl="1" indent="-172722" algn="ctr">
              <a:lnSpc>
                <a:spcPts val="1760"/>
              </a:lnSpc>
              <a:spcBef>
                <a:spcPct val="0"/>
              </a:spcBef>
              <a:buFont typeface="Arial"/>
              <a:buChar char="•"/>
            </a:pPr>
            <a:r>
              <a:rPr lang="en-US" sz="1600" spc="-80">
                <a:solidFill>
                  <a:srgbClr val="FFFFFF"/>
                </a:solidFill>
                <a:latin typeface="Space Mono"/>
                <a:ea typeface="Space Mono"/>
                <a:cs typeface="Space Mono"/>
                <a:sym typeface="Space Mono"/>
              </a:rPr>
              <a:t>Trades could be executed 24/7 without manual monitoring</a:t>
            </a:r>
          </a:p>
          <a:p>
            <a:pPr marL="345444" lvl="1" indent="-172722" algn="ctr">
              <a:lnSpc>
                <a:spcPts val="1760"/>
              </a:lnSpc>
              <a:spcBef>
                <a:spcPct val="0"/>
              </a:spcBef>
              <a:buFont typeface="Arial"/>
              <a:buChar char="•"/>
            </a:pPr>
            <a:r>
              <a:rPr lang="en-US" sz="1600" spc="-80">
                <a:solidFill>
                  <a:srgbClr val="FFFFFF"/>
                </a:solidFill>
                <a:latin typeface="Space Mono"/>
                <a:ea typeface="Space Mono"/>
                <a:cs typeface="Space Mono"/>
                <a:sym typeface="Space Mono"/>
              </a:rPr>
              <a:t>The bot reacted to market changes faster than a human could</a:t>
            </a:r>
          </a:p>
          <a:p>
            <a:pPr marL="345444" lvl="1" indent="-172722" algn="ctr">
              <a:lnSpc>
                <a:spcPts val="1760"/>
              </a:lnSpc>
              <a:spcBef>
                <a:spcPct val="0"/>
              </a:spcBef>
              <a:buFont typeface="Arial"/>
              <a:buChar char="•"/>
            </a:pPr>
            <a:r>
              <a:rPr lang="en-US" sz="1600" spc="-80">
                <a:solidFill>
                  <a:srgbClr val="FFFFFF"/>
                </a:solidFill>
                <a:latin typeface="Space Mono"/>
                <a:ea typeface="Space Mono"/>
                <a:cs typeface="Space Mono"/>
                <a:sym typeface="Space Mono"/>
              </a:rPr>
              <a:t>Emotional decisions (panic selling or FOMO buying) were reduced</a:t>
            </a:r>
          </a:p>
          <a:p>
            <a:pPr marL="345444" lvl="1" indent="-172722" algn="ctr">
              <a:lnSpc>
                <a:spcPts val="1760"/>
              </a:lnSpc>
              <a:spcBef>
                <a:spcPct val="0"/>
              </a:spcBef>
              <a:buFont typeface="Arial"/>
              <a:buChar char="•"/>
            </a:pPr>
            <a:r>
              <a:rPr lang="en-US" sz="1600" spc="-80">
                <a:solidFill>
                  <a:srgbClr val="FFFFFF"/>
                </a:solidFill>
                <a:latin typeface="Space Mono"/>
                <a:ea typeface="Space Mono"/>
                <a:cs typeface="Space Mono"/>
                <a:sym typeface="Space Mono"/>
              </a:rPr>
              <a:t>Users can reinvest gains or withdraw funds as needed</a:t>
            </a:r>
          </a:p>
          <a:p>
            <a:pPr algn="ctr">
              <a:lnSpc>
                <a:spcPts val="1760"/>
              </a:lnSpc>
              <a:spcBef>
                <a:spcPct val="0"/>
              </a:spcBef>
            </a:pPr>
            <a:endParaRPr lang="en-US" sz="1600" spc="-80">
              <a:solidFill>
                <a:srgbClr val="FFFFFF"/>
              </a:solidFill>
              <a:latin typeface="Space Mono"/>
              <a:ea typeface="Space Mono"/>
              <a:cs typeface="Space Mono"/>
              <a:sym typeface="Space Mono"/>
            </a:endParaRPr>
          </a:p>
          <a:p>
            <a:pPr algn="ctr">
              <a:lnSpc>
                <a:spcPts val="2200"/>
              </a:lnSpc>
              <a:spcBef>
                <a:spcPct val="0"/>
              </a:spcBef>
            </a:pPr>
            <a:r>
              <a:rPr lang="en-US" sz="2000" b="1" spc="-100">
                <a:solidFill>
                  <a:srgbClr val="FFFFFF"/>
                </a:solidFill>
                <a:latin typeface="Space Mono Bold"/>
                <a:ea typeface="Space Mono Bold"/>
                <a:cs typeface="Space Mono Bold"/>
                <a:sym typeface="Space Mono Bold"/>
              </a:rPr>
              <a:t>Outcome:</a:t>
            </a:r>
          </a:p>
          <a:p>
            <a:pPr algn="ctr">
              <a:lnSpc>
                <a:spcPts val="2200"/>
              </a:lnSpc>
              <a:spcBef>
                <a:spcPct val="0"/>
              </a:spcBef>
            </a:pPr>
            <a:endParaRPr lang="en-US" sz="2000" b="1" spc="-100">
              <a:solidFill>
                <a:srgbClr val="FFFFFF"/>
              </a:solidFill>
              <a:latin typeface="Space Mono Bold"/>
              <a:ea typeface="Space Mono Bold"/>
              <a:cs typeface="Space Mono Bold"/>
              <a:sym typeface="Space Mono Bold"/>
            </a:endParaRPr>
          </a:p>
          <a:p>
            <a:pPr algn="ctr">
              <a:lnSpc>
                <a:spcPts val="1760"/>
              </a:lnSpc>
              <a:spcBef>
                <a:spcPct val="0"/>
              </a:spcBef>
            </a:pPr>
            <a:r>
              <a:rPr lang="en-US" sz="1600" spc="-80">
                <a:solidFill>
                  <a:srgbClr val="FFFFFF"/>
                </a:solidFill>
                <a:latin typeface="Space Mono"/>
                <a:ea typeface="Space Mono"/>
                <a:cs typeface="Space Mono"/>
                <a:sym typeface="Space Mono"/>
              </a:rPr>
              <a:t> Over time, users gain consistent exposure to the crypto market without needing to become a full-time trader. The automation allowes users to focus on learning about crypto and growing confidence while participating in the market in a structured way.</a:t>
            </a:r>
          </a:p>
          <a:p>
            <a:pPr algn="ctr">
              <a:lnSpc>
                <a:spcPts val="1760"/>
              </a:lnSpc>
              <a:spcBef>
                <a:spcPct val="0"/>
              </a:spcBef>
            </a:pPr>
            <a:endParaRPr lang="en-US" sz="1600" spc="-80">
              <a:solidFill>
                <a:srgbClr val="FFFFFF"/>
              </a:solidFill>
              <a:latin typeface="Space Mono"/>
              <a:ea typeface="Space Mono"/>
              <a:cs typeface="Space Mono"/>
              <a:sym typeface="Space Mon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5" name="TextBox 5"/>
          <p:cNvSpPr txBox="1"/>
          <p:nvPr/>
        </p:nvSpPr>
        <p:spPr>
          <a:xfrm>
            <a:off x="4645743" y="1834142"/>
            <a:ext cx="7973931"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CRYPTO TERMS</a:t>
            </a:r>
          </a:p>
        </p:txBody>
      </p:sp>
      <p:grpSp>
        <p:nvGrpSpPr>
          <p:cNvPr id="6" name="Group 6"/>
          <p:cNvGrpSpPr/>
          <p:nvPr/>
        </p:nvGrpSpPr>
        <p:grpSpPr>
          <a:xfrm>
            <a:off x="1028700" y="4092789"/>
            <a:ext cx="16230600" cy="5165511"/>
            <a:chOff x="0" y="0"/>
            <a:chExt cx="4274726" cy="1360464"/>
          </a:xfrm>
        </p:grpSpPr>
        <p:sp>
          <p:nvSpPr>
            <p:cNvPr id="7" name="Freeform 7"/>
            <p:cNvSpPr/>
            <p:nvPr/>
          </p:nvSpPr>
          <p:spPr>
            <a:xfrm>
              <a:off x="0" y="0"/>
              <a:ext cx="4274726" cy="1360464"/>
            </a:xfrm>
            <a:custGeom>
              <a:avLst/>
              <a:gdLst/>
              <a:ahLst/>
              <a:cxnLst/>
              <a:rect l="l" t="t" r="r" b="b"/>
              <a:pathLst>
                <a:path w="4274726" h="1360464">
                  <a:moveTo>
                    <a:pt x="23850" y="0"/>
                  </a:moveTo>
                  <a:lnTo>
                    <a:pt x="4250876" y="0"/>
                  </a:lnTo>
                  <a:cubicBezTo>
                    <a:pt x="4257201" y="0"/>
                    <a:pt x="4263268" y="2513"/>
                    <a:pt x="4267741" y="6985"/>
                  </a:cubicBezTo>
                  <a:cubicBezTo>
                    <a:pt x="4272213" y="11458"/>
                    <a:pt x="4274726" y="17524"/>
                    <a:pt x="4274726" y="23850"/>
                  </a:cubicBezTo>
                  <a:lnTo>
                    <a:pt x="4274726" y="1336614"/>
                  </a:lnTo>
                  <a:cubicBezTo>
                    <a:pt x="4274726" y="1342939"/>
                    <a:pt x="4272213" y="1349006"/>
                    <a:pt x="4267741" y="1353478"/>
                  </a:cubicBezTo>
                  <a:cubicBezTo>
                    <a:pt x="4263268" y="1357951"/>
                    <a:pt x="4257201" y="1360464"/>
                    <a:pt x="4250876" y="1360464"/>
                  </a:cubicBezTo>
                  <a:lnTo>
                    <a:pt x="23850" y="1360464"/>
                  </a:lnTo>
                  <a:cubicBezTo>
                    <a:pt x="17524" y="1360464"/>
                    <a:pt x="11458" y="1357951"/>
                    <a:pt x="6985" y="1353478"/>
                  </a:cubicBezTo>
                  <a:cubicBezTo>
                    <a:pt x="2513" y="1349006"/>
                    <a:pt x="0" y="1342939"/>
                    <a:pt x="0" y="1336614"/>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8" name="TextBox 8"/>
            <p:cNvSpPr txBox="1"/>
            <p:nvPr/>
          </p:nvSpPr>
          <p:spPr>
            <a:xfrm>
              <a:off x="0" y="9525"/>
              <a:ext cx="4274726" cy="1350939"/>
            </a:xfrm>
            <a:prstGeom prst="rect">
              <a:avLst/>
            </a:prstGeom>
          </p:spPr>
          <p:txBody>
            <a:bodyPr lIns="50800" tIns="50800" rIns="50800" bIns="50800" rtlCol="0" anchor="ctr"/>
            <a:lstStyle/>
            <a:p>
              <a:pPr algn="ctr">
                <a:lnSpc>
                  <a:spcPts val="1760"/>
                </a:lnSpc>
              </a:pPr>
              <a:endParaRPr/>
            </a:p>
          </p:txBody>
        </p:sp>
      </p:grpSp>
      <p:sp>
        <p:nvSpPr>
          <p:cNvPr id="9" name="TextBox 9"/>
          <p:cNvSpPr txBox="1"/>
          <p:nvPr/>
        </p:nvSpPr>
        <p:spPr>
          <a:xfrm>
            <a:off x="1431687" y="6669834"/>
            <a:ext cx="730024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FINTECH</a:t>
            </a:r>
          </a:p>
        </p:txBody>
      </p:sp>
      <p:sp>
        <p:nvSpPr>
          <p:cNvPr id="10" name="TextBox 10"/>
          <p:cNvSpPr txBox="1"/>
          <p:nvPr/>
        </p:nvSpPr>
        <p:spPr>
          <a:xfrm>
            <a:off x="9310596" y="4377521"/>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SMART CONTRACTS</a:t>
            </a:r>
          </a:p>
        </p:txBody>
      </p:sp>
      <p:sp>
        <p:nvSpPr>
          <p:cNvPr id="11" name="TextBox 11"/>
          <p:cNvSpPr txBox="1"/>
          <p:nvPr/>
        </p:nvSpPr>
        <p:spPr>
          <a:xfrm>
            <a:off x="9310596" y="6713644"/>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WEB3</a:t>
            </a:r>
          </a:p>
        </p:txBody>
      </p:sp>
      <p:sp>
        <p:nvSpPr>
          <p:cNvPr id="12" name="TextBox 12"/>
          <p:cNvSpPr txBox="1"/>
          <p:nvPr/>
        </p:nvSpPr>
        <p:spPr>
          <a:xfrm>
            <a:off x="9310596" y="7162594"/>
            <a:ext cx="7296515" cy="1141730"/>
          </a:xfrm>
          <a:prstGeom prst="rect">
            <a:avLst/>
          </a:prstGeom>
        </p:spPr>
        <p:txBody>
          <a:bodyPr lIns="0" tIns="0" rIns="0" bIns="0" rtlCol="0" anchor="t">
            <a:spAutoFit/>
          </a:bodyPr>
          <a:lstStyle/>
          <a:p>
            <a:pPr algn="just">
              <a:lnSpc>
                <a:spcPts val="1540"/>
              </a:lnSpc>
            </a:pPr>
            <a:r>
              <a:rPr lang="en-US" sz="1400" i="1">
                <a:solidFill>
                  <a:srgbClr val="FFFFFF"/>
                </a:solidFill>
                <a:latin typeface="Space Mono Italics"/>
                <a:ea typeface="Space Mono Italics"/>
                <a:cs typeface="Space Mono Italics"/>
                <a:sym typeface="Space Mono Italics"/>
              </a:rPr>
              <a:t>WEB3 REFERS TO THE NEXT GENERATION OF THE INTERNET BUILT ON BLOCKCHAIN TECHNOLOGY, WHERE USERS HAVE MORE CONTROL OVER THEIR DATA, DIGITAL IDENTITY, AND ONLINE ASSETS. INSTEAD OF RELYING ON LARGE CENTRALIZED PLATFORMS, WEB3 USES DECENTRALIZED NETWORKS AND SMART CONTRACTS TO ENABLE PEER-TO-PEER INTERACTIONS, DIGITAL OWNERSHIP, AND NEW ONLINE SERVICES.</a:t>
            </a:r>
          </a:p>
        </p:txBody>
      </p:sp>
      <p:sp>
        <p:nvSpPr>
          <p:cNvPr id="13" name="TextBox 13"/>
          <p:cNvSpPr txBox="1"/>
          <p:nvPr/>
        </p:nvSpPr>
        <p:spPr>
          <a:xfrm>
            <a:off x="9310596" y="4899454"/>
            <a:ext cx="7296515" cy="951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SMART CONTRACTS ARE SELF-EXECUTING DIGITAL AGREEMENTS STORED ON A BLOCKCHAIN THAT AUTOMATICALLY CARRY OUT ACTIONS WHEN CERTAIN CONDITIONS ARE MET. BECAUSE THEY RUN ON CODE AND DON’T RELY ON INTERMEDIARIES, THEY HELP MAKE TRANSACTIONS FASTER, MORE TRANSPARENT, AND HARDER TO TAMPER WITH.</a:t>
            </a:r>
          </a:p>
        </p:txBody>
      </p:sp>
      <p:sp>
        <p:nvSpPr>
          <p:cNvPr id="14" name="TextBox 14"/>
          <p:cNvSpPr txBox="1"/>
          <p:nvPr/>
        </p:nvSpPr>
        <p:spPr>
          <a:xfrm>
            <a:off x="1435417" y="7162594"/>
            <a:ext cx="7300245" cy="951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FINTECH, SHORT FOR FINANCIAL TECHNOLOGY, REFERS TO THE USE OF MODERN TECHNOLOGY TO IMPROVE AND AUTOMATE FINANCIAL SERVICES. IT INCLUDES TOOLS LIKE MOBILE BANKING APPS, DIGITAL PAYMENTS, INVESTMENT PLATFORMS, AND CRYPTOCURRENCY SERVICES THAT MAKE MANAGING MONEY FASTER, EASIER, AND MORE ACCESSIBLE.</a:t>
            </a:r>
          </a:p>
        </p:txBody>
      </p:sp>
      <p:sp>
        <p:nvSpPr>
          <p:cNvPr id="15" name="TextBox 15"/>
          <p:cNvSpPr txBox="1"/>
          <p:nvPr/>
        </p:nvSpPr>
        <p:spPr>
          <a:xfrm>
            <a:off x="1507523" y="4308723"/>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DEFI</a:t>
            </a:r>
          </a:p>
        </p:txBody>
      </p:sp>
      <p:sp>
        <p:nvSpPr>
          <p:cNvPr id="16" name="TextBox 16"/>
          <p:cNvSpPr txBox="1"/>
          <p:nvPr/>
        </p:nvSpPr>
        <p:spPr>
          <a:xfrm>
            <a:off x="1435417" y="4899454"/>
            <a:ext cx="7296515" cy="1141730"/>
          </a:xfrm>
          <a:prstGeom prst="rect">
            <a:avLst/>
          </a:prstGeom>
        </p:spPr>
        <p:txBody>
          <a:bodyPr lIns="0" tIns="0" rIns="0" bIns="0" rtlCol="0" anchor="t">
            <a:spAutoFit/>
          </a:bodyPr>
          <a:lstStyle/>
          <a:p>
            <a:pPr algn="just">
              <a:lnSpc>
                <a:spcPts val="1540"/>
              </a:lnSpc>
            </a:pPr>
            <a:r>
              <a:rPr lang="en-US" sz="1400" b="1">
                <a:solidFill>
                  <a:srgbClr val="FFFFFF"/>
                </a:solidFill>
                <a:latin typeface="Space Mono Bold"/>
                <a:ea typeface="Space Mono Bold"/>
                <a:cs typeface="Space Mono Bold"/>
                <a:sym typeface="Space Mono Bold"/>
              </a:rPr>
              <a:t>DEFI, SHORT FOR DECENTRALIZED FINANCE, IS A SYSTEM OF FINANCIAL SERVICES BUILT ON BLOCKCHAIN TECHNOLOGY THAT ALLOWS PEOPLE TO BORROW, LEND, TRADE, AND EARN INTEREST WITHOUT TRADITIONAL BANKS OR INTERMEDIARIES. INSTEAD, DEFI USES SMART CONTRACTS TO AUTOMATE TRANSACTIONS AND MAKE FINANCIAL TOOLS ACCESSIBLE TO ANYONE WITH AN INTERNET CONNECTION.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5" name="TextBox 5"/>
          <p:cNvSpPr txBox="1"/>
          <p:nvPr/>
        </p:nvSpPr>
        <p:spPr>
          <a:xfrm>
            <a:off x="4645743" y="1834142"/>
            <a:ext cx="7973931"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CRYPTO TERMS</a:t>
            </a:r>
          </a:p>
        </p:txBody>
      </p:sp>
      <p:grpSp>
        <p:nvGrpSpPr>
          <p:cNvPr id="6" name="Group 6"/>
          <p:cNvGrpSpPr/>
          <p:nvPr/>
        </p:nvGrpSpPr>
        <p:grpSpPr>
          <a:xfrm>
            <a:off x="1028700" y="4092789"/>
            <a:ext cx="16230600" cy="5165511"/>
            <a:chOff x="0" y="0"/>
            <a:chExt cx="4274726" cy="1360464"/>
          </a:xfrm>
        </p:grpSpPr>
        <p:sp>
          <p:nvSpPr>
            <p:cNvPr id="7" name="Freeform 7"/>
            <p:cNvSpPr/>
            <p:nvPr/>
          </p:nvSpPr>
          <p:spPr>
            <a:xfrm>
              <a:off x="0" y="0"/>
              <a:ext cx="4274726" cy="1360464"/>
            </a:xfrm>
            <a:custGeom>
              <a:avLst/>
              <a:gdLst/>
              <a:ahLst/>
              <a:cxnLst/>
              <a:rect l="l" t="t" r="r" b="b"/>
              <a:pathLst>
                <a:path w="4274726" h="1360464">
                  <a:moveTo>
                    <a:pt x="23850" y="0"/>
                  </a:moveTo>
                  <a:lnTo>
                    <a:pt x="4250876" y="0"/>
                  </a:lnTo>
                  <a:cubicBezTo>
                    <a:pt x="4257201" y="0"/>
                    <a:pt x="4263268" y="2513"/>
                    <a:pt x="4267741" y="6985"/>
                  </a:cubicBezTo>
                  <a:cubicBezTo>
                    <a:pt x="4272213" y="11458"/>
                    <a:pt x="4274726" y="17524"/>
                    <a:pt x="4274726" y="23850"/>
                  </a:cubicBezTo>
                  <a:lnTo>
                    <a:pt x="4274726" y="1336614"/>
                  </a:lnTo>
                  <a:cubicBezTo>
                    <a:pt x="4274726" y="1342939"/>
                    <a:pt x="4272213" y="1349006"/>
                    <a:pt x="4267741" y="1353478"/>
                  </a:cubicBezTo>
                  <a:cubicBezTo>
                    <a:pt x="4263268" y="1357951"/>
                    <a:pt x="4257201" y="1360464"/>
                    <a:pt x="4250876" y="1360464"/>
                  </a:cubicBezTo>
                  <a:lnTo>
                    <a:pt x="23850" y="1360464"/>
                  </a:lnTo>
                  <a:cubicBezTo>
                    <a:pt x="17524" y="1360464"/>
                    <a:pt x="11458" y="1357951"/>
                    <a:pt x="6985" y="1353478"/>
                  </a:cubicBezTo>
                  <a:cubicBezTo>
                    <a:pt x="2513" y="1349006"/>
                    <a:pt x="0" y="1342939"/>
                    <a:pt x="0" y="1336614"/>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8" name="TextBox 8"/>
            <p:cNvSpPr txBox="1"/>
            <p:nvPr/>
          </p:nvSpPr>
          <p:spPr>
            <a:xfrm>
              <a:off x="0" y="9525"/>
              <a:ext cx="4274726" cy="1350939"/>
            </a:xfrm>
            <a:prstGeom prst="rect">
              <a:avLst/>
            </a:prstGeom>
          </p:spPr>
          <p:txBody>
            <a:bodyPr lIns="50800" tIns="50800" rIns="50800" bIns="50800" rtlCol="0" anchor="ctr"/>
            <a:lstStyle/>
            <a:p>
              <a:pPr algn="ctr">
                <a:lnSpc>
                  <a:spcPts val="1760"/>
                </a:lnSpc>
              </a:pPr>
              <a:endParaRPr/>
            </a:p>
          </p:txBody>
        </p:sp>
      </p:grpSp>
      <p:sp>
        <p:nvSpPr>
          <p:cNvPr id="9" name="TextBox 9"/>
          <p:cNvSpPr txBox="1"/>
          <p:nvPr/>
        </p:nvSpPr>
        <p:spPr>
          <a:xfrm>
            <a:off x="1431687" y="6669834"/>
            <a:ext cx="730024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STABLE COIN</a:t>
            </a:r>
          </a:p>
        </p:txBody>
      </p:sp>
      <p:sp>
        <p:nvSpPr>
          <p:cNvPr id="10" name="TextBox 10"/>
          <p:cNvSpPr txBox="1"/>
          <p:nvPr/>
        </p:nvSpPr>
        <p:spPr>
          <a:xfrm>
            <a:off x="9310596" y="4377521"/>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NFT’S</a:t>
            </a:r>
          </a:p>
        </p:txBody>
      </p:sp>
      <p:sp>
        <p:nvSpPr>
          <p:cNvPr id="11" name="TextBox 11"/>
          <p:cNvSpPr txBox="1"/>
          <p:nvPr/>
        </p:nvSpPr>
        <p:spPr>
          <a:xfrm>
            <a:off x="9310596" y="6713644"/>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MEME COIN</a:t>
            </a:r>
          </a:p>
        </p:txBody>
      </p:sp>
      <p:sp>
        <p:nvSpPr>
          <p:cNvPr id="12" name="TextBox 12"/>
          <p:cNvSpPr txBox="1"/>
          <p:nvPr/>
        </p:nvSpPr>
        <p:spPr>
          <a:xfrm>
            <a:off x="9310596" y="7162594"/>
            <a:ext cx="7296515" cy="951230"/>
          </a:xfrm>
          <a:prstGeom prst="rect">
            <a:avLst/>
          </a:prstGeom>
        </p:spPr>
        <p:txBody>
          <a:bodyPr lIns="0" tIns="0" rIns="0" bIns="0" rtlCol="0" anchor="t">
            <a:spAutoFit/>
          </a:bodyPr>
          <a:lstStyle/>
          <a:p>
            <a:pPr algn="just">
              <a:lnSpc>
                <a:spcPts val="1540"/>
              </a:lnSpc>
            </a:pPr>
            <a:r>
              <a:rPr lang="en-US" sz="1400" i="1">
                <a:solidFill>
                  <a:srgbClr val="FFFFFF"/>
                </a:solidFill>
                <a:latin typeface="Space Mono Italics"/>
                <a:ea typeface="Space Mono Italics"/>
                <a:cs typeface="Space Mono Italics"/>
                <a:sym typeface="Space Mono Italics"/>
              </a:rPr>
              <a:t>A MEME COIN IS A CRYPTOCURRENCY INSPIRED BY INTERNET JOKES, MEMES, OR POP CULTURE RATHER THAN A SPECIFIC TECHNICAL USE CASE. WHILE MANY START AS FUN OR COMMUNITY-DRIVEN PROJECTS, SOME GAIN LARGE FOLLOWINGS AND REAL MARKET VALUE THROUGH STRONG ONLINE COMMUNITIES AND SOCIAL MEDIA ATTENTION.</a:t>
            </a:r>
          </a:p>
        </p:txBody>
      </p:sp>
      <p:sp>
        <p:nvSpPr>
          <p:cNvPr id="13" name="TextBox 13"/>
          <p:cNvSpPr txBox="1"/>
          <p:nvPr/>
        </p:nvSpPr>
        <p:spPr>
          <a:xfrm>
            <a:off x="9310596" y="4899454"/>
            <a:ext cx="7296515" cy="951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AN NFT, OR NON-FUNGIBLE TOKEN, IS A UNIQUE DIGITAL ASSET STORED ON A BLOCKCHAIN THAT REPRESENTS OWNERSHIP OF A SPECIFIC ITEM, SUCH AS DIGITAL ART, MUSIC, VIDEOS, OR VIRTUAL COLLECTIBLES. UNLIKE CRYPTOCURRENCIES, WHICH ARE INTERCHANGEABLE, EACH NFT IS ONE-OF-A-KIND AND CANNOT BE REPLACED WITH SOMETHING IDENTICAL.</a:t>
            </a:r>
          </a:p>
        </p:txBody>
      </p:sp>
      <p:sp>
        <p:nvSpPr>
          <p:cNvPr id="14" name="TextBox 14"/>
          <p:cNvSpPr txBox="1"/>
          <p:nvPr/>
        </p:nvSpPr>
        <p:spPr>
          <a:xfrm>
            <a:off x="1435417" y="7162594"/>
            <a:ext cx="7300245" cy="951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A STABLECOIN IS A TYPE OF CRYPTOCURRENCY DESIGNED TO KEEP A STEADY VALUE BY BEING TIED TO A STABLE ASSET, USUALLY A FIAT CURRENCY LIKE THE U.S. DOLLAR. THIS HELPS REDUCE THE PRICE VOLATILITY COMMON IN OTHER CRYPTOCURRENCIES, MAKING STABLECOINS USEFUL FOR TRADING, PAYMENTS, AND STORING VALUE WITHIN THE CRYPTO ECOSYSTEM. USDT, USDC</a:t>
            </a:r>
          </a:p>
        </p:txBody>
      </p:sp>
      <p:sp>
        <p:nvSpPr>
          <p:cNvPr id="15" name="TextBox 15"/>
          <p:cNvSpPr txBox="1"/>
          <p:nvPr/>
        </p:nvSpPr>
        <p:spPr>
          <a:xfrm>
            <a:off x="1507523" y="4308723"/>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CRYPTO EXCHANGE</a:t>
            </a:r>
          </a:p>
        </p:txBody>
      </p:sp>
      <p:sp>
        <p:nvSpPr>
          <p:cNvPr id="16" name="TextBox 16"/>
          <p:cNvSpPr txBox="1"/>
          <p:nvPr/>
        </p:nvSpPr>
        <p:spPr>
          <a:xfrm>
            <a:off x="1435417" y="4899454"/>
            <a:ext cx="7296515" cy="951230"/>
          </a:xfrm>
          <a:prstGeom prst="rect">
            <a:avLst/>
          </a:prstGeom>
        </p:spPr>
        <p:txBody>
          <a:bodyPr lIns="0" tIns="0" rIns="0" bIns="0" rtlCol="0" anchor="t">
            <a:spAutoFit/>
          </a:bodyPr>
          <a:lstStyle/>
          <a:p>
            <a:pPr algn="just">
              <a:lnSpc>
                <a:spcPts val="1540"/>
              </a:lnSpc>
            </a:pPr>
            <a:r>
              <a:rPr lang="en-US" sz="1400" b="1">
                <a:solidFill>
                  <a:srgbClr val="FFFFFF"/>
                </a:solidFill>
                <a:latin typeface="Space Mono Bold"/>
                <a:ea typeface="Space Mono Bold"/>
                <a:cs typeface="Space Mono Bold"/>
                <a:sym typeface="Space Mono Bold"/>
              </a:rPr>
              <a:t>A CRYPTO EXCHANGE IS AN ONLINE PLATFORM WHERE PEOPLE CAN BUY, SELL, AND TRADE CRYPTOCURRENCIES LIKE BITCOIN AND ETHEREUM. IT WORKS SIMILARLY TO A STOCK EXCHANGE BUT FOR DIGITAL ASSETS, ALLOWING USERS TO CONVERT MONEY INTO CRYPTO, SWAP BETWEEN DIFFERENT COINS, AND TRACK MARKET PRICES IN REAL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2248947"/>
            <a:ext cx="7224375" cy="7567565"/>
            <a:chOff x="0" y="0"/>
            <a:chExt cx="1902716" cy="1993104"/>
          </a:xfrm>
        </p:grpSpPr>
        <p:sp>
          <p:nvSpPr>
            <p:cNvPr id="5" name="Freeform 5"/>
            <p:cNvSpPr/>
            <p:nvPr/>
          </p:nvSpPr>
          <p:spPr>
            <a:xfrm>
              <a:off x="0" y="0"/>
              <a:ext cx="1902716" cy="1993104"/>
            </a:xfrm>
            <a:custGeom>
              <a:avLst/>
              <a:gdLst/>
              <a:ahLst/>
              <a:cxnLst/>
              <a:rect l="l" t="t" r="r" b="b"/>
              <a:pathLst>
                <a:path w="1902716" h="1993104">
                  <a:moveTo>
                    <a:pt x="53582" y="0"/>
                  </a:moveTo>
                  <a:lnTo>
                    <a:pt x="1849134" y="0"/>
                  </a:lnTo>
                  <a:cubicBezTo>
                    <a:pt x="1863345" y="0"/>
                    <a:pt x="1876974" y="5645"/>
                    <a:pt x="1887022" y="15694"/>
                  </a:cubicBezTo>
                  <a:cubicBezTo>
                    <a:pt x="1897071" y="25742"/>
                    <a:pt x="1902716" y="39371"/>
                    <a:pt x="1902716" y="53582"/>
                  </a:cubicBezTo>
                  <a:lnTo>
                    <a:pt x="1902716" y="1939522"/>
                  </a:lnTo>
                  <a:cubicBezTo>
                    <a:pt x="1902716" y="1953733"/>
                    <a:pt x="1897071" y="1967361"/>
                    <a:pt x="1887022" y="1977410"/>
                  </a:cubicBezTo>
                  <a:cubicBezTo>
                    <a:pt x="1876974" y="1987459"/>
                    <a:pt x="1863345" y="1993104"/>
                    <a:pt x="1849134" y="1993104"/>
                  </a:cubicBezTo>
                  <a:lnTo>
                    <a:pt x="53582" y="1993104"/>
                  </a:lnTo>
                  <a:cubicBezTo>
                    <a:pt x="39371" y="1993104"/>
                    <a:pt x="25742" y="1987459"/>
                    <a:pt x="15694" y="1977410"/>
                  </a:cubicBezTo>
                  <a:cubicBezTo>
                    <a:pt x="5645" y="1967361"/>
                    <a:pt x="0" y="1953733"/>
                    <a:pt x="0" y="1939522"/>
                  </a:cubicBezTo>
                  <a:lnTo>
                    <a:pt x="0" y="53582"/>
                  </a:lnTo>
                  <a:cubicBezTo>
                    <a:pt x="0" y="39371"/>
                    <a:pt x="5645" y="25742"/>
                    <a:pt x="15694" y="15694"/>
                  </a:cubicBezTo>
                  <a:cubicBezTo>
                    <a:pt x="25742" y="5645"/>
                    <a:pt x="39371" y="0"/>
                    <a:pt x="53582"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1902716" cy="1983579"/>
            </a:xfrm>
            <a:prstGeom prst="rect">
              <a:avLst/>
            </a:prstGeom>
          </p:spPr>
          <p:txBody>
            <a:bodyPr lIns="50800" tIns="50800" rIns="50800" bIns="50800" rtlCol="0" anchor="ctr"/>
            <a:lstStyle/>
            <a:p>
              <a:pPr algn="ctr">
                <a:lnSpc>
                  <a:spcPts val="1760"/>
                </a:lnSpc>
              </a:pPr>
              <a:endParaRPr/>
            </a:p>
          </p:txBody>
        </p:sp>
      </p:grpSp>
      <p:grpSp>
        <p:nvGrpSpPr>
          <p:cNvPr id="7" name="Group 7"/>
          <p:cNvGrpSpPr/>
          <p:nvPr/>
        </p:nvGrpSpPr>
        <p:grpSpPr>
          <a:xfrm>
            <a:off x="1028700" y="2248947"/>
            <a:ext cx="7224375" cy="864199"/>
            <a:chOff x="0" y="0"/>
            <a:chExt cx="1902716" cy="227608"/>
          </a:xfrm>
        </p:grpSpPr>
        <p:sp>
          <p:nvSpPr>
            <p:cNvPr id="8" name="Freeform 8"/>
            <p:cNvSpPr/>
            <p:nvPr/>
          </p:nvSpPr>
          <p:spPr>
            <a:xfrm>
              <a:off x="0" y="0"/>
              <a:ext cx="1902716" cy="227608"/>
            </a:xfrm>
            <a:custGeom>
              <a:avLst/>
              <a:gdLst/>
              <a:ahLst/>
              <a:cxnLst/>
              <a:rect l="l" t="t" r="r" b="b"/>
              <a:pathLst>
                <a:path w="1902716" h="227608">
                  <a:moveTo>
                    <a:pt x="53582" y="0"/>
                  </a:moveTo>
                  <a:lnTo>
                    <a:pt x="1849134" y="0"/>
                  </a:lnTo>
                  <a:cubicBezTo>
                    <a:pt x="1863345" y="0"/>
                    <a:pt x="1876974" y="5645"/>
                    <a:pt x="1887022" y="15694"/>
                  </a:cubicBezTo>
                  <a:cubicBezTo>
                    <a:pt x="1897071" y="25742"/>
                    <a:pt x="1902716" y="39371"/>
                    <a:pt x="1902716" y="53582"/>
                  </a:cubicBezTo>
                  <a:lnTo>
                    <a:pt x="1902716" y="174026"/>
                  </a:lnTo>
                  <a:cubicBezTo>
                    <a:pt x="1902716" y="188237"/>
                    <a:pt x="1897071" y="201866"/>
                    <a:pt x="1887022" y="211914"/>
                  </a:cubicBezTo>
                  <a:cubicBezTo>
                    <a:pt x="1876974" y="221963"/>
                    <a:pt x="1863345" y="227608"/>
                    <a:pt x="1849134" y="227608"/>
                  </a:cubicBezTo>
                  <a:lnTo>
                    <a:pt x="53582" y="227608"/>
                  </a:lnTo>
                  <a:cubicBezTo>
                    <a:pt x="39371" y="227608"/>
                    <a:pt x="25742" y="221963"/>
                    <a:pt x="15694" y="211914"/>
                  </a:cubicBezTo>
                  <a:cubicBezTo>
                    <a:pt x="5645" y="201866"/>
                    <a:pt x="0" y="188237"/>
                    <a:pt x="0" y="174026"/>
                  </a:cubicBezTo>
                  <a:lnTo>
                    <a:pt x="0" y="53582"/>
                  </a:lnTo>
                  <a:cubicBezTo>
                    <a:pt x="0" y="39371"/>
                    <a:pt x="5645" y="25742"/>
                    <a:pt x="15694" y="15694"/>
                  </a:cubicBezTo>
                  <a:cubicBezTo>
                    <a:pt x="25742" y="5645"/>
                    <a:pt x="39371" y="0"/>
                    <a:pt x="53582" y="0"/>
                  </a:cubicBezTo>
                  <a:close/>
                </a:path>
              </a:pathLst>
            </a:custGeom>
            <a:solidFill>
              <a:srgbClr val="FFDE59"/>
            </a:solidFill>
          </p:spPr>
          <p:txBody>
            <a:bodyPr/>
            <a:lstStyle/>
            <a:p>
              <a:endParaRPr lang="en-US"/>
            </a:p>
          </p:txBody>
        </p:sp>
        <p:sp>
          <p:nvSpPr>
            <p:cNvPr id="9" name="TextBox 9"/>
            <p:cNvSpPr txBox="1"/>
            <p:nvPr/>
          </p:nvSpPr>
          <p:spPr>
            <a:xfrm>
              <a:off x="0" y="9525"/>
              <a:ext cx="1902716" cy="218083"/>
            </a:xfrm>
            <a:prstGeom prst="rect">
              <a:avLst/>
            </a:prstGeom>
          </p:spPr>
          <p:txBody>
            <a:bodyPr lIns="50800" tIns="50800" rIns="50800" bIns="50800" rtlCol="0" anchor="ctr"/>
            <a:lstStyle/>
            <a:p>
              <a:pPr algn="ctr">
                <a:lnSpc>
                  <a:spcPts val="1760"/>
                </a:lnSpc>
              </a:pPr>
              <a:endParaRPr/>
            </a:p>
          </p:txBody>
        </p:sp>
      </p:grpSp>
      <p:sp>
        <p:nvSpPr>
          <p:cNvPr id="10" name="Freeform 10"/>
          <p:cNvSpPr/>
          <p:nvPr/>
        </p:nvSpPr>
        <p:spPr>
          <a:xfrm>
            <a:off x="11560122" y="2248947"/>
            <a:ext cx="4545517" cy="4429813"/>
          </a:xfrm>
          <a:custGeom>
            <a:avLst/>
            <a:gdLst/>
            <a:ahLst/>
            <a:cxnLst/>
            <a:rect l="l" t="t" r="r" b="b"/>
            <a:pathLst>
              <a:path w="4545517" h="4429813">
                <a:moveTo>
                  <a:pt x="0" y="0"/>
                </a:moveTo>
                <a:lnTo>
                  <a:pt x="4545517" y="0"/>
                </a:lnTo>
                <a:lnTo>
                  <a:pt x="4545517" y="4429813"/>
                </a:lnTo>
                <a:lnTo>
                  <a:pt x="0" y="44298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12078688" y="2663030"/>
            <a:ext cx="3508384" cy="350838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6666" r="-16666"/>
              </a:stretch>
            </a:blipFill>
          </p:spPr>
          <p:txBody>
            <a:bodyPr/>
            <a:lstStyle/>
            <a:p>
              <a:endParaRPr lang="en-US"/>
            </a:p>
          </p:txBody>
        </p:sp>
      </p:grpSp>
      <p:sp>
        <p:nvSpPr>
          <p:cNvPr id="13" name="TextBox 13"/>
          <p:cNvSpPr txBox="1"/>
          <p:nvPr/>
        </p:nvSpPr>
        <p:spPr>
          <a:xfrm>
            <a:off x="1507523" y="766504"/>
            <a:ext cx="3133364"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14" name="TextBox 14"/>
          <p:cNvSpPr txBox="1"/>
          <p:nvPr/>
        </p:nvSpPr>
        <p:spPr>
          <a:xfrm>
            <a:off x="1028700" y="2506104"/>
            <a:ext cx="7224375"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AURUM TRADING BOTS</a:t>
            </a:r>
          </a:p>
        </p:txBody>
      </p:sp>
      <p:sp>
        <p:nvSpPr>
          <p:cNvPr id="15" name="TextBox 15"/>
          <p:cNvSpPr txBox="1"/>
          <p:nvPr/>
        </p:nvSpPr>
        <p:spPr>
          <a:xfrm>
            <a:off x="9566644" y="487307"/>
            <a:ext cx="8019552" cy="773660"/>
          </a:xfrm>
          <a:prstGeom prst="rect">
            <a:avLst/>
          </a:prstGeom>
        </p:spPr>
        <p:txBody>
          <a:bodyPr lIns="0" tIns="0" rIns="0" bIns="0" rtlCol="0" anchor="t">
            <a:spAutoFit/>
          </a:bodyPr>
          <a:lstStyle/>
          <a:p>
            <a:pPr algn="r">
              <a:lnSpc>
                <a:spcPts val="5751"/>
              </a:lnSpc>
            </a:pPr>
            <a:r>
              <a:rPr lang="en-US" sz="5530">
                <a:solidFill>
                  <a:srgbClr val="FFDE59"/>
                </a:solidFill>
                <a:latin typeface="Bicubik"/>
                <a:ea typeface="Bicubik"/>
                <a:cs typeface="Bicubik"/>
                <a:sym typeface="Bicubik"/>
              </a:rPr>
              <a:t>LETS TALK AURUM</a:t>
            </a:r>
          </a:p>
        </p:txBody>
      </p:sp>
      <p:sp>
        <p:nvSpPr>
          <p:cNvPr id="16" name="TextBox 16"/>
          <p:cNvSpPr txBox="1"/>
          <p:nvPr/>
        </p:nvSpPr>
        <p:spPr>
          <a:xfrm>
            <a:off x="1699599" y="3637875"/>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ESTABLISHED COMPANY</a:t>
            </a:r>
          </a:p>
        </p:txBody>
      </p:sp>
      <p:sp>
        <p:nvSpPr>
          <p:cNvPr id="17" name="TextBox 17"/>
          <p:cNvSpPr txBox="1"/>
          <p:nvPr/>
        </p:nvSpPr>
        <p:spPr>
          <a:xfrm>
            <a:off x="1699599" y="4968558"/>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NEO BANKING</a:t>
            </a:r>
          </a:p>
        </p:txBody>
      </p:sp>
      <p:sp>
        <p:nvSpPr>
          <p:cNvPr id="18" name="TextBox 18"/>
          <p:cNvSpPr txBox="1"/>
          <p:nvPr/>
        </p:nvSpPr>
        <p:spPr>
          <a:xfrm>
            <a:off x="1699599" y="6093127"/>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DAILY PAYOUTS</a:t>
            </a:r>
          </a:p>
        </p:txBody>
      </p:sp>
      <p:sp>
        <p:nvSpPr>
          <p:cNvPr id="19" name="TextBox 19"/>
          <p:cNvSpPr txBox="1"/>
          <p:nvPr/>
        </p:nvSpPr>
        <p:spPr>
          <a:xfrm>
            <a:off x="1699599" y="6633512"/>
            <a:ext cx="5882578" cy="3797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GET PAID DAILY, YOU DECIDE TO KEEP THE PROFIT OR ROLL IT BACK IN. BOTS DO ALL THE WORK YOU KEEP THE REWARDS</a:t>
            </a:r>
          </a:p>
        </p:txBody>
      </p:sp>
      <p:sp>
        <p:nvSpPr>
          <p:cNvPr id="20" name="TextBox 20"/>
          <p:cNvSpPr txBox="1"/>
          <p:nvPr/>
        </p:nvSpPr>
        <p:spPr>
          <a:xfrm>
            <a:off x="1699599" y="5513372"/>
            <a:ext cx="5882578" cy="3797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NEO BANKING WITH AURUM AVAILABLE TODAY. DEBIT CARDS, STAKING, TRADING, LOANS</a:t>
            </a:r>
          </a:p>
        </p:txBody>
      </p:sp>
      <p:sp>
        <p:nvSpPr>
          <p:cNvPr id="21" name="TextBox 21"/>
          <p:cNvSpPr txBox="1"/>
          <p:nvPr/>
        </p:nvSpPr>
        <p:spPr>
          <a:xfrm>
            <a:off x="1699599" y="4197310"/>
            <a:ext cx="6444431" cy="570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LED BY BRYAN BENSON OF BINANCE, BOTS RUNNING SINCE FEB 2023</a:t>
            </a:r>
          </a:p>
          <a:p>
            <a:pPr algn="just">
              <a:lnSpc>
                <a:spcPts val="1540"/>
              </a:lnSpc>
            </a:pPr>
            <a:r>
              <a:rPr lang="en-US" sz="1400">
                <a:solidFill>
                  <a:srgbClr val="FFFFFF"/>
                </a:solidFill>
                <a:latin typeface="Space Mono"/>
                <a:ea typeface="Space Mono"/>
                <a:cs typeface="Space Mono"/>
                <a:sym typeface="Space Mono"/>
              </a:rPr>
              <a:t>HEADQUATERS IN DUBAI, LICENSED FINANCIAL AND TRADING COMPANY</a:t>
            </a:r>
          </a:p>
        </p:txBody>
      </p:sp>
      <p:sp>
        <p:nvSpPr>
          <p:cNvPr id="22" name="TextBox 22"/>
          <p:cNvSpPr txBox="1"/>
          <p:nvPr/>
        </p:nvSpPr>
        <p:spPr>
          <a:xfrm>
            <a:off x="1699599" y="7307940"/>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ADDITIONAL BOTS AVAILABLE</a:t>
            </a:r>
          </a:p>
        </p:txBody>
      </p:sp>
      <p:sp>
        <p:nvSpPr>
          <p:cNvPr id="23" name="TextBox 23"/>
          <p:cNvSpPr txBox="1"/>
          <p:nvPr/>
        </p:nvSpPr>
        <p:spPr>
          <a:xfrm>
            <a:off x="1699599" y="7876900"/>
            <a:ext cx="5882578" cy="3797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ONCE YOU ARE PART OF AURUM ADDITIONAL BOTS AND FEATURES ARE OPENED TO YOU</a:t>
            </a:r>
          </a:p>
        </p:txBody>
      </p:sp>
      <p:sp>
        <p:nvSpPr>
          <p:cNvPr id="24" name="TextBox 24"/>
          <p:cNvSpPr txBox="1"/>
          <p:nvPr/>
        </p:nvSpPr>
        <p:spPr>
          <a:xfrm>
            <a:off x="1699599" y="8456656"/>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LOW ENTRY POINT</a:t>
            </a:r>
          </a:p>
        </p:txBody>
      </p:sp>
      <p:sp>
        <p:nvSpPr>
          <p:cNvPr id="25" name="TextBox 25"/>
          <p:cNvSpPr txBox="1"/>
          <p:nvPr/>
        </p:nvSpPr>
        <p:spPr>
          <a:xfrm>
            <a:off x="1699599" y="8997041"/>
            <a:ext cx="5882578" cy="3797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FOR $19.99 A YEAR AND A MINIMUM DEPOSIT OF $100 YOU CAN START YOUR AURUM JOURNEY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1702359"/>
            <a:ext cx="16230600" cy="7555941"/>
            <a:chOff x="0" y="0"/>
            <a:chExt cx="4274726" cy="1990042"/>
          </a:xfrm>
        </p:grpSpPr>
        <p:sp>
          <p:nvSpPr>
            <p:cNvPr id="5" name="Freeform 5"/>
            <p:cNvSpPr/>
            <p:nvPr/>
          </p:nvSpPr>
          <p:spPr>
            <a:xfrm>
              <a:off x="0" y="0"/>
              <a:ext cx="4274726" cy="1990042"/>
            </a:xfrm>
            <a:custGeom>
              <a:avLst/>
              <a:gdLst/>
              <a:ahLst/>
              <a:cxnLst/>
              <a:rect l="l" t="t" r="r" b="b"/>
              <a:pathLst>
                <a:path w="4274726" h="1990042">
                  <a:moveTo>
                    <a:pt x="23850" y="0"/>
                  </a:moveTo>
                  <a:lnTo>
                    <a:pt x="4250876" y="0"/>
                  </a:lnTo>
                  <a:cubicBezTo>
                    <a:pt x="4257201" y="0"/>
                    <a:pt x="4263268" y="2513"/>
                    <a:pt x="4267741" y="6985"/>
                  </a:cubicBezTo>
                  <a:cubicBezTo>
                    <a:pt x="4272213" y="11458"/>
                    <a:pt x="4274726" y="17524"/>
                    <a:pt x="4274726" y="23850"/>
                  </a:cubicBezTo>
                  <a:lnTo>
                    <a:pt x="4274726" y="1966192"/>
                  </a:lnTo>
                  <a:cubicBezTo>
                    <a:pt x="4274726" y="1972518"/>
                    <a:pt x="4272213" y="1978584"/>
                    <a:pt x="4267741" y="1983057"/>
                  </a:cubicBezTo>
                  <a:cubicBezTo>
                    <a:pt x="4263268" y="1987529"/>
                    <a:pt x="4257201" y="1990042"/>
                    <a:pt x="4250876" y="1990042"/>
                  </a:cubicBezTo>
                  <a:lnTo>
                    <a:pt x="23850" y="1990042"/>
                  </a:lnTo>
                  <a:cubicBezTo>
                    <a:pt x="10678" y="1990042"/>
                    <a:pt x="0" y="1979364"/>
                    <a:pt x="0" y="1966192"/>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4274726" cy="1980517"/>
            </a:xfrm>
            <a:prstGeom prst="rect">
              <a:avLst/>
            </a:prstGeom>
          </p:spPr>
          <p:txBody>
            <a:bodyPr lIns="50800" tIns="50800" rIns="50800" bIns="50800" rtlCol="0" anchor="ctr"/>
            <a:lstStyle/>
            <a:p>
              <a:pPr algn="ctr">
                <a:lnSpc>
                  <a:spcPts val="1760"/>
                </a:lnSpc>
              </a:pPr>
              <a:endParaRPr/>
            </a:p>
          </p:txBody>
        </p:sp>
      </p:grpSp>
      <p:sp>
        <p:nvSpPr>
          <p:cNvPr id="7" name="Freeform 7"/>
          <p:cNvSpPr/>
          <p:nvPr/>
        </p:nvSpPr>
        <p:spPr>
          <a:xfrm>
            <a:off x="1507523" y="1956094"/>
            <a:ext cx="7048472" cy="7048472"/>
          </a:xfrm>
          <a:custGeom>
            <a:avLst/>
            <a:gdLst/>
            <a:ahLst/>
            <a:cxnLst/>
            <a:rect l="l" t="t" r="r" b="b"/>
            <a:pathLst>
              <a:path w="7048472" h="7048472">
                <a:moveTo>
                  <a:pt x="0" y="0"/>
                </a:moveTo>
                <a:lnTo>
                  <a:pt x="7048472" y="0"/>
                </a:lnTo>
                <a:lnTo>
                  <a:pt x="7048472" y="7048471"/>
                </a:lnTo>
                <a:lnTo>
                  <a:pt x="0" y="7048471"/>
                </a:lnTo>
                <a:lnTo>
                  <a:pt x="0" y="0"/>
                </a:lnTo>
                <a:close/>
              </a:path>
            </a:pathLst>
          </a:custGeom>
          <a:blipFill>
            <a:blip r:embed="rId5"/>
            <a:stretch>
              <a:fillRect/>
            </a:stretch>
          </a:blipFill>
        </p:spPr>
        <p:txBody>
          <a:bodyPr/>
          <a:lstStyle/>
          <a:p>
            <a:endParaRPr lang="en-US"/>
          </a:p>
        </p:txBody>
      </p:sp>
      <p:sp>
        <p:nvSpPr>
          <p:cNvPr id="8" name="Freeform 8"/>
          <p:cNvSpPr/>
          <p:nvPr/>
        </p:nvSpPr>
        <p:spPr>
          <a:xfrm>
            <a:off x="11050328" y="1956094"/>
            <a:ext cx="4793434" cy="7110260"/>
          </a:xfrm>
          <a:custGeom>
            <a:avLst/>
            <a:gdLst/>
            <a:ahLst/>
            <a:cxnLst/>
            <a:rect l="l" t="t" r="r" b="b"/>
            <a:pathLst>
              <a:path w="4793434" h="7110260">
                <a:moveTo>
                  <a:pt x="0" y="0"/>
                </a:moveTo>
                <a:lnTo>
                  <a:pt x="4793434" y="0"/>
                </a:lnTo>
                <a:lnTo>
                  <a:pt x="4793434" y="7110260"/>
                </a:lnTo>
                <a:lnTo>
                  <a:pt x="0" y="7110260"/>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10" name="TextBox 10"/>
          <p:cNvSpPr txBox="1"/>
          <p:nvPr/>
        </p:nvSpPr>
        <p:spPr>
          <a:xfrm>
            <a:off x="8456129" y="540054"/>
            <a:ext cx="8576646"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AURUM PROJECT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1702359"/>
            <a:ext cx="16230600" cy="7555941"/>
            <a:chOff x="0" y="0"/>
            <a:chExt cx="4274726" cy="1990042"/>
          </a:xfrm>
        </p:grpSpPr>
        <p:sp>
          <p:nvSpPr>
            <p:cNvPr id="5" name="Freeform 5"/>
            <p:cNvSpPr/>
            <p:nvPr/>
          </p:nvSpPr>
          <p:spPr>
            <a:xfrm>
              <a:off x="0" y="0"/>
              <a:ext cx="4274726" cy="1990042"/>
            </a:xfrm>
            <a:custGeom>
              <a:avLst/>
              <a:gdLst/>
              <a:ahLst/>
              <a:cxnLst/>
              <a:rect l="l" t="t" r="r" b="b"/>
              <a:pathLst>
                <a:path w="4274726" h="1990042">
                  <a:moveTo>
                    <a:pt x="23850" y="0"/>
                  </a:moveTo>
                  <a:lnTo>
                    <a:pt x="4250876" y="0"/>
                  </a:lnTo>
                  <a:cubicBezTo>
                    <a:pt x="4257201" y="0"/>
                    <a:pt x="4263268" y="2513"/>
                    <a:pt x="4267741" y="6985"/>
                  </a:cubicBezTo>
                  <a:cubicBezTo>
                    <a:pt x="4272213" y="11458"/>
                    <a:pt x="4274726" y="17524"/>
                    <a:pt x="4274726" y="23850"/>
                  </a:cubicBezTo>
                  <a:lnTo>
                    <a:pt x="4274726" y="1966192"/>
                  </a:lnTo>
                  <a:cubicBezTo>
                    <a:pt x="4274726" y="1972518"/>
                    <a:pt x="4272213" y="1978584"/>
                    <a:pt x="4267741" y="1983057"/>
                  </a:cubicBezTo>
                  <a:cubicBezTo>
                    <a:pt x="4263268" y="1987529"/>
                    <a:pt x="4257201" y="1990042"/>
                    <a:pt x="4250876" y="1990042"/>
                  </a:cubicBezTo>
                  <a:lnTo>
                    <a:pt x="23850" y="1990042"/>
                  </a:lnTo>
                  <a:cubicBezTo>
                    <a:pt x="10678" y="1990042"/>
                    <a:pt x="0" y="1979364"/>
                    <a:pt x="0" y="1966192"/>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4274726" cy="1980517"/>
            </a:xfrm>
            <a:prstGeom prst="rect">
              <a:avLst/>
            </a:prstGeom>
          </p:spPr>
          <p:txBody>
            <a:bodyPr lIns="50800" tIns="50800" rIns="50800" bIns="50800" rtlCol="0" anchor="ctr"/>
            <a:lstStyle/>
            <a:p>
              <a:pPr algn="ctr">
                <a:lnSpc>
                  <a:spcPts val="1760"/>
                </a:lnSpc>
              </a:pPr>
              <a:endParaRPr/>
            </a:p>
          </p:txBody>
        </p:sp>
      </p:grpSp>
      <p:sp>
        <p:nvSpPr>
          <p:cNvPr id="7" name="Freeform 7"/>
          <p:cNvSpPr/>
          <p:nvPr/>
        </p:nvSpPr>
        <p:spPr>
          <a:xfrm>
            <a:off x="2517519" y="1828951"/>
            <a:ext cx="13559427" cy="7302758"/>
          </a:xfrm>
          <a:custGeom>
            <a:avLst/>
            <a:gdLst/>
            <a:ahLst/>
            <a:cxnLst/>
            <a:rect l="l" t="t" r="r" b="b"/>
            <a:pathLst>
              <a:path w="13559427" h="7302758">
                <a:moveTo>
                  <a:pt x="0" y="0"/>
                </a:moveTo>
                <a:lnTo>
                  <a:pt x="13559427" y="0"/>
                </a:lnTo>
                <a:lnTo>
                  <a:pt x="13559427" y="7302757"/>
                </a:lnTo>
                <a:lnTo>
                  <a:pt x="0" y="7302757"/>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9" name="TextBox 9"/>
          <p:cNvSpPr txBox="1"/>
          <p:nvPr/>
        </p:nvSpPr>
        <p:spPr>
          <a:xfrm>
            <a:off x="8456129" y="540054"/>
            <a:ext cx="8576646"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AURUM PROJECT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1375463"/>
            <a:ext cx="16230600" cy="8638785"/>
            <a:chOff x="0" y="0"/>
            <a:chExt cx="4274726" cy="2275236"/>
          </a:xfrm>
        </p:grpSpPr>
        <p:sp>
          <p:nvSpPr>
            <p:cNvPr id="5" name="Freeform 5"/>
            <p:cNvSpPr/>
            <p:nvPr/>
          </p:nvSpPr>
          <p:spPr>
            <a:xfrm>
              <a:off x="0" y="0"/>
              <a:ext cx="4274726" cy="2275236"/>
            </a:xfrm>
            <a:custGeom>
              <a:avLst/>
              <a:gdLst/>
              <a:ahLst/>
              <a:cxnLst/>
              <a:rect l="l" t="t" r="r" b="b"/>
              <a:pathLst>
                <a:path w="4274726" h="2275236">
                  <a:moveTo>
                    <a:pt x="23850" y="0"/>
                  </a:moveTo>
                  <a:lnTo>
                    <a:pt x="4250876" y="0"/>
                  </a:lnTo>
                  <a:cubicBezTo>
                    <a:pt x="4257201" y="0"/>
                    <a:pt x="4263268" y="2513"/>
                    <a:pt x="4267741" y="6985"/>
                  </a:cubicBezTo>
                  <a:cubicBezTo>
                    <a:pt x="4272213" y="11458"/>
                    <a:pt x="4274726" y="17524"/>
                    <a:pt x="4274726" y="23850"/>
                  </a:cubicBezTo>
                  <a:lnTo>
                    <a:pt x="4274726" y="2251386"/>
                  </a:lnTo>
                  <a:cubicBezTo>
                    <a:pt x="4274726" y="2257711"/>
                    <a:pt x="4272213" y="2263777"/>
                    <a:pt x="4267741" y="2268250"/>
                  </a:cubicBezTo>
                  <a:cubicBezTo>
                    <a:pt x="4263268" y="2272723"/>
                    <a:pt x="4257201" y="2275236"/>
                    <a:pt x="4250876" y="2275236"/>
                  </a:cubicBezTo>
                  <a:lnTo>
                    <a:pt x="23850" y="2275236"/>
                  </a:lnTo>
                  <a:cubicBezTo>
                    <a:pt x="17524" y="2275236"/>
                    <a:pt x="11458" y="2272723"/>
                    <a:pt x="6985" y="2268250"/>
                  </a:cubicBezTo>
                  <a:cubicBezTo>
                    <a:pt x="2513" y="2263777"/>
                    <a:pt x="0" y="2257711"/>
                    <a:pt x="0" y="2251386"/>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4274726" cy="2265711"/>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9144000" y="419420"/>
            <a:ext cx="8576646"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AURUM PROJECT</a:t>
            </a:r>
          </a:p>
        </p:txBody>
      </p:sp>
      <p:sp>
        <p:nvSpPr>
          <p:cNvPr id="9" name="TextBox 9"/>
          <p:cNvSpPr txBox="1"/>
          <p:nvPr/>
        </p:nvSpPr>
        <p:spPr>
          <a:xfrm>
            <a:off x="5294709" y="1363763"/>
            <a:ext cx="9564291" cy="1028688"/>
          </a:xfrm>
          <a:prstGeom prst="rect">
            <a:avLst/>
          </a:prstGeom>
        </p:spPr>
        <p:txBody>
          <a:bodyPr wrap="square" lIns="0" tIns="0" rIns="0" bIns="0" rtlCol="0" anchor="t">
            <a:spAutoFit/>
          </a:bodyPr>
          <a:lstStyle/>
          <a:p>
            <a:pPr algn="ctr">
              <a:lnSpc>
                <a:spcPts val="8400"/>
              </a:lnSpc>
            </a:pPr>
            <a:r>
              <a:rPr lang="en-US" sz="6000" b="1" dirty="0">
                <a:solidFill>
                  <a:srgbClr val="FFFFFF"/>
                </a:solidFill>
                <a:latin typeface="Canva Sans Bold"/>
                <a:ea typeface="Canva Sans Bold"/>
                <a:cs typeface="Canva Sans Bold"/>
                <a:sym typeface="Canva Sans Bold"/>
              </a:rPr>
              <a:t>TRADING PACKAGES</a:t>
            </a:r>
          </a:p>
        </p:txBody>
      </p:sp>
      <p:sp>
        <p:nvSpPr>
          <p:cNvPr id="10" name="TextBox 10"/>
          <p:cNvSpPr txBox="1"/>
          <p:nvPr/>
        </p:nvSpPr>
        <p:spPr>
          <a:xfrm>
            <a:off x="2372460" y="2353387"/>
            <a:ext cx="13543080" cy="7026910"/>
          </a:xfrm>
          <a:prstGeom prst="rect">
            <a:avLst/>
          </a:prstGeom>
        </p:spPr>
        <p:txBody>
          <a:bodyPr lIns="0" tIns="0" rIns="0" bIns="0" rtlCol="0" anchor="t">
            <a:spAutoFit/>
          </a:bodyPr>
          <a:lstStyle/>
          <a:p>
            <a:pPr algn="ctr">
              <a:lnSpc>
                <a:spcPts val="3079"/>
              </a:lnSpc>
            </a:pPr>
            <a:r>
              <a:rPr lang="en-US" sz="2799" b="1" dirty="0">
                <a:solidFill>
                  <a:srgbClr val="FFFFFF"/>
                </a:solidFill>
                <a:latin typeface="Space Mono Bold"/>
                <a:ea typeface="Space Mono Bold"/>
                <a:cs typeface="Space Mono Bold"/>
                <a:sym typeface="Space Mono Bold"/>
              </a:rPr>
              <a:t>BASIC: $100 - $249.99  10.5% 60/40 SPLIT</a:t>
            </a:r>
          </a:p>
          <a:p>
            <a:pPr algn="ctr">
              <a:lnSpc>
                <a:spcPts val="3079"/>
              </a:lnSpc>
            </a:pPr>
            <a:endParaRPr lang="en-US" sz="2799" b="1" dirty="0">
              <a:solidFill>
                <a:srgbClr val="FFFFFF"/>
              </a:solidFill>
              <a:latin typeface="Space Mono Bold"/>
              <a:ea typeface="Space Mono Bold"/>
              <a:cs typeface="Space Mono Bold"/>
              <a:sym typeface="Space Mono Bold"/>
            </a:endParaRPr>
          </a:p>
          <a:p>
            <a:pPr algn="ctr">
              <a:lnSpc>
                <a:spcPts val="3079"/>
              </a:lnSpc>
            </a:pPr>
            <a:r>
              <a:rPr lang="en-US" sz="2799" b="1" dirty="0">
                <a:solidFill>
                  <a:srgbClr val="FFDE59"/>
                </a:solidFill>
                <a:latin typeface="Space Mono Bold"/>
                <a:ea typeface="Space Mono Bold"/>
                <a:cs typeface="Space Mono Bold"/>
                <a:sym typeface="Space Mono Bold"/>
              </a:rPr>
              <a:t>STANDARD: $250 - $999.99 11.37 65/35 SPLIT</a:t>
            </a:r>
          </a:p>
          <a:p>
            <a:pPr algn="ctr">
              <a:lnSpc>
                <a:spcPts val="3079"/>
              </a:lnSpc>
            </a:pPr>
            <a:endParaRPr lang="en-US" sz="2799" b="1" dirty="0">
              <a:solidFill>
                <a:srgbClr val="FFDE59"/>
              </a:solidFill>
              <a:latin typeface="Space Mono Bold"/>
              <a:ea typeface="Space Mono Bold"/>
              <a:cs typeface="Space Mono Bold"/>
              <a:sym typeface="Space Mono Bold"/>
            </a:endParaRPr>
          </a:p>
          <a:p>
            <a:pPr algn="ctr">
              <a:lnSpc>
                <a:spcPts val="3079"/>
              </a:lnSpc>
            </a:pPr>
            <a:r>
              <a:rPr lang="en-US" sz="2799" b="1" dirty="0">
                <a:solidFill>
                  <a:srgbClr val="FFFFFF"/>
                </a:solidFill>
                <a:latin typeface="Space Mono Bold"/>
                <a:ea typeface="Space Mono Bold"/>
                <a:cs typeface="Space Mono Bold"/>
                <a:sym typeface="Space Mono Bold"/>
              </a:rPr>
              <a:t>COMFORT: $1000 - $2499.99  12.25% 70/30</a:t>
            </a:r>
          </a:p>
          <a:p>
            <a:pPr algn="ctr">
              <a:lnSpc>
                <a:spcPts val="3079"/>
              </a:lnSpc>
            </a:pPr>
            <a:endParaRPr lang="en-US" sz="2799" b="1" dirty="0">
              <a:solidFill>
                <a:srgbClr val="FFFFFF"/>
              </a:solidFill>
              <a:latin typeface="Space Mono Bold"/>
              <a:ea typeface="Space Mono Bold"/>
              <a:cs typeface="Space Mono Bold"/>
              <a:sym typeface="Space Mono Bold"/>
            </a:endParaRPr>
          </a:p>
          <a:p>
            <a:pPr algn="ctr">
              <a:lnSpc>
                <a:spcPts val="3079"/>
              </a:lnSpc>
            </a:pPr>
            <a:r>
              <a:rPr lang="en-US" sz="2799" b="1" dirty="0">
                <a:solidFill>
                  <a:srgbClr val="FFDE59"/>
                </a:solidFill>
                <a:latin typeface="Space Mono Bold"/>
                <a:ea typeface="Space Mono Bold"/>
                <a:cs typeface="Space Mono Bold"/>
                <a:sym typeface="Space Mono Bold"/>
              </a:rPr>
              <a:t>OPTIMAL: $2500 - $4999.99 13.12% 75/25 SPLIT</a:t>
            </a:r>
          </a:p>
          <a:p>
            <a:pPr algn="ctr">
              <a:lnSpc>
                <a:spcPts val="3079"/>
              </a:lnSpc>
            </a:pPr>
            <a:endParaRPr lang="en-US" sz="2799" b="1" dirty="0">
              <a:solidFill>
                <a:srgbClr val="FFDE59"/>
              </a:solidFill>
              <a:latin typeface="Space Mono Bold"/>
              <a:ea typeface="Space Mono Bold"/>
              <a:cs typeface="Space Mono Bold"/>
              <a:sym typeface="Space Mono Bold"/>
            </a:endParaRPr>
          </a:p>
          <a:p>
            <a:pPr algn="ctr">
              <a:lnSpc>
                <a:spcPts val="3079"/>
              </a:lnSpc>
            </a:pPr>
            <a:r>
              <a:rPr lang="en-US" sz="2799" b="1" dirty="0">
                <a:solidFill>
                  <a:srgbClr val="FFFFFF"/>
                </a:solidFill>
                <a:latin typeface="Space Mono Bold"/>
                <a:ea typeface="Space Mono Bold"/>
                <a:cs typeface="Space Mono Bold"/>
                <a:sym typeface="Space Mono Bold"/>
              </a:rPr>
              <a:t>BUSINESS: $5000 - $9999.99  14%  80/20 SPLIT</a:t>
            </a:r>
          </a:p>
          <a:p>
            <a:pPr algn="ctr">
              <a:lnSpc>
                <a:spcPts val="3079"/>
              </a:lnSpc>
            </a:pPr>
            <a:endParaRPr lang="en-US" sz="2799" b="1" dirty="0">
              <a:solidFill>
                <a:srgbClr val="FFFFFF"/>
              </a:solidFill>
              <a:latin typeface="Space Mono Bold"/>
              <a:ea typeface="Space Mono Bold"/>
              <a:cs typeface="Space Mono Bold"/>
              <a:sym typeface="Space Mono Bold"/>
            </a:endParaRPr>
          </a:p>
          <a:p>
            <a:pPr algn="ctr">
              <a:lnSpc>
                <a:spcPts val="3079"/>
              </a:lnSpc>
            </a:pPr>
            <a:r>
              <a:rPr lang="en-US" sz="2799" b="1" dirty="0">
                <a:solidFill>
                  <a:srgbClr val="FFDE59"/>
                </a:solidFill>
                <a:latin typeface="Space Mono Bold"/>
                <a:ea typeface="Space Mono Bold"/>
                <a:cs typeface="Space Mono Bold"/>
                <a:sym typeface="Space Mono Bold"/>
              </a:rPr>
              <a:t>VIP:  $10000 - $24999.99  15%  85/15 SPLIT</a:t>
            </a:r>
          </a:p>
          <a:p>
            <a:pPr algn="ctr">
              <a:lnSpc>
                <a:spcPts val="3079"/>
              </a:lnSpc>
            </a:pPr>
            <a:endParaRPr lang="en-US" sz="2799" b="1" dirty="0">
              <a:solidFill>
                <a:srgbClr val="FFDE59"/>
              </a:solidFill>
              <a:latin typeface="Space Mono Bold"/>
              <a:ea typeface="Space Mono Bold"/>
              <a:cs typeface="Space Mono Bold"/>
              <a:sym typeface="Space Mono Bold"/>
            </a:endParaRPr>
          </a:p>
          <a:p>
            <a:pPr algn="ctr">
              <a:lnSpc>
                <a:spcPts val="3079"/>
              </a:lnSpc>
            </a:pPr>
            <a:r>
              <a:rPr lang="en-US" sz="2799" b="1" dirty="0">
                <a:solidFill>
                  <a:srgbClr val="FFFFFF"/>
                </a:solidFill>
                <a:latin typeface="Space Mono Bold"/>
                <a:ea typeface="Space Mono Bold"/>
                <a:cs typeface="Space Mono Bold"/>
                <a:sym typeface="Space Mono Bold"/>
              </a:rPr>
              <a:t>LUXURY:  $25000 - $49999.99  15.75%  90/10 SPLIT</a:t>
            </a:r>
          </a:p>
          <a:p>
            <a:pPr algn="ctr">
              <a:lnSpc>
                <a:spcPts val="3079"/>
              </a:lnSpc>
            </a:pPr>
            <a:endParaRPr lang="en-US" sz="2799" b="1" dirty="0">
              <a:solidFill>
                <a:srgbClr val="FFFFFF"/>
              </a:solidFill>
              <a:latin typeface="Space Mono Bold"/>
              <a:ea typeface="Space Mono Bold"/>
              <a:cs typeface="Space Mono Bold"/>
              <a:sym typeface="Space Mono Bold"/>
            </a:endParaRPr>
          </a:p>
          <a:p>
            <a:pPr algn="ctr">
              <a:lnSpc>
                <a:spcPts val="3079"/>
              </a:lnSpc>
            </a:pPr>
            <a:r>
              <a:rPr lang="en-US" sz="2799" b="1" dirty="0">
                <a:solidFill>
                  <a:srgbClr val="FFDE59"/>
                </a:solidFill>
                <a:latin typeface="Space Mono Bold"/>
                <a:ea typeface="Space Mono Bold"/>
                <a:cs typeface="Space Mono Bold"/>
                <a:sym typeface="Space Mono Bold"/>
              </a:rPr>
              <a:t>ULTIMATE:  $50000 - $99999.99  16.62%  95/5 SPLIT</a:t>
            </a:r>
          </a:p>
          <a:p>
            <a:pPr algn="ctr">
              <a:lnSpc>
                <a:spcPts val="3079"/>
              </a:lnSpc>
            </a:pPr>
            <a:endParaRPr lang="en-US" sz="2799" b="1" dirty="0">
              <a:solidFill>
                <a:srgbClr val="FFDE59"/>
              </a:solidFill>
              <a:latin typeface="Space Mono Bold"/>
              <a:ea typeface="Space Mono Bold"/>
              <a:cs typeface="Space Mono Bold"/>
              <a:sym typeface="Space Mono Bold"/>
            </a:endParaRPr>
          </a:p>
          <a:p>
            <a:pPr algn="ctr">
              <a:lnSpc>
                <a:spcPts val="3079"/>
              </a:lnSpc>
              <a:spcBef>
                <a:spcPct val="0"/>
              </a:spcBef>
            </a:pPr>
            <a:r>
              <a:rPr lang="en-US" sz="2799" b="1" dirty="0">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1 YEAR HOLD ON DEPOSIT AUTO REINVEST SHARES START DATE, 35% PENALTY FOR EARLY WITHDRAWL NO PENALTY TO TAKE DAILY PROFITS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153198" y="1439061"/>
            <a:ext cx="16230600" cy="4634305"/>
            <a:chOff x="0" y="0"/>
            <a:chExt cx="4274726" cy="1220558"/>
          </a:xfrm>
        </p:grpSpPr>
        <p:sp>
          <p:nvSpPr>
            <p:cNvPr id="5" name="Freeform 5"/>
            <p:cNvSpPr/>
            <p:nvPr/>
          </p:nvSpPr>
          <p:spPr>
            <a:xfrm>
              <a:off x="0" y="0"/>
              <a:ext cx="4274726" cy="1220558"/>
            </a:xfrm>
            <a:custGeom>
              <a:avLst/>
              <a:gdLst/>
              <a:ahLst/>
              <a:cxnLst/>
              <a:rect l="l" t="t" r="r" b="b"/>
              <a:pathLst>
                <a:path w="4274726" h="1220558">
                  <a:moveTo>
                    <a:pt x="23850" y="0"/>
                  </a:moveTo>
                  <a:lnTo>
                    <a:pt x="4250876" y="0"/>
                  </a:lnTo>
                  <a:cubicBezTo>
                    <a:pt x="4257201" y="0"/>
                    <a:pt x="4263268" y="2513"/>
                    <a:pt x="4267741" y="6985"/>
                  </a:cubicBezTo>
                  <a:cubicBezTo>
                    <a:pt x="4272213" y="11458"/>
                    <a:pt x="4274726" y="17524"/>
                    <a:pt x="4274726" y="23850"/>
                  </a:cubicBezTo>
                  <a:lnTo>
                    <a:pt x="4274726" y="1196708"/>
                  </a:lnTo>
                  <a:cubicBezTo>
                    <a:pt x="4274726" y="1203033"/>
                    <a:pt x="4272213" y="1209100"/>
                    <a:pt x="4267741" y="1213572"/>
                  </a:cubicBezTo>
                  <a:cubicBezTo>
                    <a:pt x="4263268" y="1218045"/>
                    <a:pt x="4257201" y="1220558"/>
                    <a:pt x="4250876" y="1220558"/>
                  </a:cubicBezTo>
                  <a:lnTo>
                    <a:pt x="23850" y="1220558"/>
                  </a:lnTo>
                  <a:cubicBezTo>
                    <a:pt x="17524" y="1220558"/>
                    <a:pt x="11458" y="1218045"/>
                    <a:pt x="6985" y="1213572"/>
                  </a:cubicBezTo>
                  <a:cubicBezTo>
                    <a:pt x="2513" y="1209100"/>
                    <a:pt x="0" y="1203033"/>
                    <a:pt x="0" y="1196708"/>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4274726" cy="1211033"/>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9144000" y="419420"/>
            <a:ext cx="8576646"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AURUM PROJECT</a:t>
            </a:r>
          </a:p>
        </p:txBody>
      </p:sp>
      <p:sp>
        <p:nvSpPr>
          <p:cNvPr id="9" name="TextBox 9"/>
          <p:cNvSpPr txBox="1"/>
          <p:nvPr/>
        </p:nvSpPr>
        <p:spPr>
          <a:xfrm>
            <a:off x="5237411" y="1363763"/>
            <a:ext cx="9773989" cy="1028688"/>
          </a:xfrm>
          <a:prstGeom prst="rect">
            <a:avLst/>
          </a:prstGeom>
        </p:spPr>
        <p:txBody>
          <a:bodyPr wrap="square" lIns="0" tIns="0" rIns="0" bIns="0" rtlCol="0" anchor="t">
            <a:spAutoFit/>
          </a:bodyPr>
          <a:lstStyle/>
          <a:p>
            <a:pPr algn="ctr">
              <a:lnSpc>
                <a:spcPts val="8400"/>
              </a:lnSpc>
            </a:pPr>
            <a:r>
              <a:rPr lang="en-US" sz="6000" b="1" dirty="0">
                <a:solidFill>
                  <a:srgbClr val="FFFFFF"/>
                </a:solidFill>
                <a:latin typeface="Canva Sans Bold"/>
                <a:ea typeface="Canva Sans Bold"/>
                <a:cs typeface="Canva Sans Bold"/>
                <a:sym typeface="Canva Sans Bold"/>
              </a:rPr>
              <a:t>PACKAGE EXAMPLES</a:t>
            </a:r>
          </a:p>
        </p:txBody>
      </p:sp>
      <p:sp>
        <p:nvSpPr>
          <p:cNvPr id="10" name="TextBox 10"/>
          <p:cNvSpPr txBox="1"/>
          <p:nvPr/>
        </p:nvSpPr>
        <p:spPr>
          <a:xfrm>
            <a:off x="2372460" y="2353387"/>
            <a:ext cx="13543080" cy="3512185"/>
          </a:xfrm>
          <a:prstGeom prst="rect">
            <a:avLst/>
          </a:prstGeom>
        </p:spPr>
        <p:txBody>
          <a:bodyPr lIns="0" tIns="0" rIns="0" bIns="0" rtlCol="0" anchor="t">
            <a:spAutoFit/>
          </a:bodyPr>
          <a:lstStyle/>
          <a:p>
            <a:pPr algn="ctr">
              <a:lnSpc>
                <a:spcPts val="3079"/>
              </a:lnSpc>
            </a:pPr>
            <a:r>
              <a:rPr lang="en-US" sz="2799" b="1" dirty="0">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DEPOSIT AMMOUNT      TAKE PROFIT          REINVEST</a:t>
            </a:r>
          </a:p>
          <a:p>
            <a:pPr algn="l">
              <a:lnSpc>
                <a:spcPts val="3079"/>
              </a:lnSpc>
            </a:pPr>
            <a:r>
              <a:rPr lang="en-US" sz="2799" b="1" dirty="0">
                <a:solidFill>
                  <a:srgbClr val="FFFFFF"/>
                </a:solidFill>
                <a:latin typeface="Space Mono Bold"/>
                <a:ea typeface="Space Mono Bold"/>
                <a:cs typeface="Space Mono Bold"/>
                <a:sym typeface="Space Mono Bold"/>
              </a:rPr>
              <a:t>           $100              $126 YR            $361.90 YR</a:t>
            </a:r>
          </a:p>
          <a:p>
            <a:pPr algn="l">
              <a:lnSpc>
                <a:spcPts val="3079"/>
              </a:lnSpc>
            </a:pPr>
            <a:r>
              <a:rPr lang="en-US" sz="2799" b="1" dirty="0">
                <a:solidFill>
                  <a:srgbClr val="FFFFFF"/>
                </a:solidFill>
                <a:latin typeface="Space Mono Bold"/>
                <a:ea typeface="Space Mono Bold"/>
                <a:cs typeface="Space Mono Bold"/>
                <a:sym typeface="Space Mono Bold"/>
              </a:rPr>
              <a:t>           $1000             $1470 YR           $4509.99 YR</a:t>
            </a:r>
          </a:p>
          <a:p>
            <a:pPr algn="l">
              <a:lnSpc>
                <a:spcPts val="3079"/>
              </a:lnSpc>
            </a:pPr>
            <a:r>
              <a:rPr lang="en-US" sz="2799" b="1" dirty="0">
                <a:solidFill>
                  <a:srgbClr val="FFFFFF"/>
                </a:solidFill>
                <a:latin typeface="Space Mono Bold"/>
                <a:ea typeface="Space Mono Bold"/>
                <a:cs typeface="Space Mono Bold"/>
                <a:sym typeface="Space Mono Bold"/>
              </a:rPr>
              <a:t>           $2500             $3937.50 YR        $12955.25 YR</a:t>
            </a:r>
          </a:p>
          <a:p>
            <a:pPr algn="l">
              <a:lnSpc>
                <a:spcPts val="3079"/>
              </a:lnSpc>
            </a:pPr>
            <a:r>
              <a:rPr lang="en-US" sz="2799" b="1" dirty="0">
                <a:solidFill>
                  <a:srgbClr val="FFFFFF"/>
                </a:solidFill>
                <a:latin typeface="Space Mono Bold"/>
                <a:ea typeface="Space Mono Bold"/>
                <a:cs typeface="Space Mono Bold"/>
                <a:sym typeface="Space Mono Bold"/>
              </a:rPr>
              <a:t>           $5000             $8400 YR           $28625.45 YR</a:t>
            </a:r>
          </a:p>
          <a:p>
            <a:pPr algn="l">
              <a:lnSpc>
                <a:spcPts val="3079"/>
              </a:lnSpc>
            </a:pPr>
            <a:r>
              <a:rPr lang="en-US" sz="2799" b="1" dirty="0">
                <a:solidFill>
                  <a:srgbClr val="FFFFFF"/>
                </a:solidFill>
                <a:latin typeface="Space Mono Bold"/>
                <a:ea typeface="Space Mono Bold"/>
                <a:cs typeface="Space Mono Bold"/>
                <a:sym typeface="Space Mono Bold"/>
              </a:rPr>
              <a:t>           $10000            $17850 YR          $63175.44 YR</a:t>
            </a:r>
          </a:p>
          <a:p>
            <a:pPr algn="l">
              <a:lnSpc>
                <a:spcPts val="3079"/>
              </a:lnSpc>
            </a:pPr>
            <a:r>
              <a:rPr lang="en-US" sz="2799" b="1" dirty="0">
                <a:solidFill>
                  <a:srgbClr val="FFFFFF"/>
                </a:solidFill>
                <a:latin typeface="Space Mono Bold"/>
                <a:ea typeface="Space Mono Bold"/>
                <a:cs typeface="Space Mono Bold"/>
                <a:sym typeface="Space Mono Bold"/>
              </a:rPr>
              <a:t>           $20000            $35700 YR          $137088.50 YR</a:t>
            </a:r>
          </a:p>
          <a:p>
            <a:pPr algn="l">
              <a:lnSpc>
                <a:spcPts val="3079"/>
              </a:lnSpc>
            </a:pPr>
            <a:r>
              <a:rPr lang="en-US" sz="2799" b="1" dirty="0">
                <a:solidFill>
                  <a:srgbClr val="FFFFFF"/>
                </a:solidFill>
                <a:latin typeface="Space Mono Bold"/>
                <a:ea typeface="Space Mono Bold"/>
                <a:cs typeface="Space Mono Bold"/>
                <a:sym typeface="Space Mono Bold"/>
              </a:rPr>
              <a:t>           $50000            $99750 YR          $365618.60 YR</a:t>
            </a:r>
          </a:p>
          <a:p>
            <a:pPr algn="l">
              <a:lnSpc>
                <a:spcPts val="3079"/>
              </a:lnSpc>
              <a:spcBef>
                <a:spcPct val="0"/>
              </a:spcBef>
            </a:pPr>
            <a:r>
              <a:rPr lang="en-US" sz="2799" b="1" dirty="0">
                <a:solidFill>
                  <a:srgbClr val="FFFFFF"/>
                </a:solidFill>
                <a:latin typeface="Space Mono Bold"/>
                <a:ea typeface="Space Mono Bold"/>
                <a:cs typeface="Space Mono Bold"/>
                <a:sym typeface="Space Mono Bold"/>
              </a:rPr>
              <a:t>           $99999            $199498.01 YR      $731229.88 YR</a:t>
            </a:r>
          </a:p>
        </p:txBody>
      </p:sp>
      <p:grpSp>
        <p:nvGrpSpPr>
          <p:cNvPr id="11" name="Group 11"/>
          <p:cNvGrpSpPr/>
          <p:nvPr/>
        </p:nvGrpSpPr>
        <p:grpSpPr>
          <a:xfrm>
            <a:off x="1153199" y="6318937"/>
            <a:ext cx="16230600" cy="3765986"/>
            <a:chOff x="0" y="0"/>
            <a:chExt cx="4274726" cy="991865"/>
          </a:xfrm>
        </p:grpSpPr>
        <p:sp>
          <p:nvSpPr>
            <p:cNvPr id="12" name="Freeform 12"/>
            <p:cNvSpPr/>
            <p:nvPr/>
          </p:nvSpPr>
          <p:spPr>
            <a:xfrm>
              <a:off x="0" y="0"/>
              <a:ext cx="4274726" cy="991865"/>
            </a:xfrm>
            <a:custGeom>
              <a:avLst/>
              <a:gdLst/>
              <a:ahLst/>
              <a:cxnLst/>
              <a:rect l="l" t="t" r="r" b="b"/>
              <a:pathLst>
                <a:path w="4274726" h="991865">
                  <a:moveTo>
                    <a:pt x="23850" y="0"/>
                  </a:moveTo>
                  <a:lnTo>
                    <a:pt x="4250876" y="0"/>
                  </a:lnTo>
                  <a:cubicBezTo>
                    <a:pt x="4257201" y="0"/>
                    <a:pt x="4263268" y="2513"/>
                    <a:pt x="4267741" y="6985"/>
                  </a:cubicBezTo>
                  <a:cubicBezTo>
                    <a:pt x="4272213" y="11458"/>
                    <a:pt x="4274726" y="17524"/>
                    <a:pt x="4274726" y="23850"/>
                  </a:cubicBezTo>
                  <a:lnTo>
                    <a:pt x="4274726" y="968015"/>
                  </a:lnTo>
                  <a:cubicBezTo>
                    <a:pt x="4274726" y="974340"/>
                    <a:pt x="4272213" y="980407"/>
                    <a:pt x="4267741" y="984879"/>
                  </a:cubicBezTo>
                  <a:cubicBezTo>
                    <a:pt x="4263268" y="989352"/>
                    <a:pt x="4257201" y="991865"/>
                    <a:pt x="4250876" y="991865"/>
                  </a:cubicBezTo>
                  <a:lnTo>
                    <a:pt x="23850" y="991865"/>
                  </a:lnTo>
                  <a:cubicBezTo>
                    <a:pt x="10678" y="991865"/>
                    <a:pt x="0" y="981187"/>
                    <a:pt x="0" y="968015"/>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13" name="TextBox 13"/>
            <p:cNvSpPr txBox="1"/>
            <p:nvPr/>
          </p:nvSpPr>
          <p:spPr>
            <a:xfrm>
              <a:off x="0" y="9525"/>
              <a:ext cx="4274726" cy="982340"/>
            </a:xfrm>
            <a:prstGeom prst="rect">
              <a:avLst/>
            </a:prstGeom>
          </p:spPr>
          <p:txBody>
            <a:bodyPr lIns="50800" tIns="50800" rIns="50800" bIns="50800" rtlCol="0" anchor="ctr"/>
            <a:lstStyle/>
            <a:p>
              <a:pPr algn="ctr">
                <a:lnSpc>
                  <a:spcPts val="1760"/>
                </a:lnSpc>
              </a:pPr>
              <a:endParaRPr/>
            </a:p>
          </p:txBody>
        </p:sp>
      </p:grpSp>
      <p:sp>
        <p:nvSpPr>
          <p:cNvPr id="14" name="TextBox 14"/>
          <p:cNvSpPr txBox="1"/>
          <p:nvPr/>
        </p:nvSpPr>
        <p:spPr>
          <a:xfrm>
            <a:off x="5467205" y="6358316"/>
            <a:ext cx="9010795" cy="1028688"/>
          </a:xfrm>
          <a:prstGeom prst="rect">
            <a:avLst/>
          </a:prstGeom>
        </p:spPr>
        <p:txBody>
          <a:bodyPr wrap="square" lIns="0" tIns="0" rIns="0" bIns="0" rtlCol="0" anchor="t">
            <a:spAutoFit/>
          </a:bodyPr>
          <a:lstStyle/>
          <a:p>
            <a:pPr algn="ctr">
              <a:lnSpc>
                <a:spcPts val="8400"/>
              </a:lnSpc>
            </a:pPr>
            <a:r>
              <a:rPr lang="en-US" sz="6000" b="1" dirty="0">
                <a:solidFill>
                  <a:srgbClr val="FFFFFF"/>
                </a:solidFill>
                <a:latin typeface="Canva Sans Bold"/>
                <a:ea typeface="Canva Sans Bold"/>
                <a:cs typeface="Canva Sans Bold"/>
                <a:sym typeface="Canva Sans Bold"/>
              </a:rPr>
              <a:t>PARTNER PROGRAM</a:t>
            </a:r>
          </a:p>
        </p:txBody>
      </p:sp>
      <p:sp>
        <p:nvSpPr>
          <p:cNvPr id="15" name="TextBox 15"/>
          <p:cNvSpPr txBox="1"/>
          <p:nvPr/>
        </p:nvSpPr>
        <p:spPr>
          <a:xfrm>
            <a:off x="2386395" y="7648498"/>
            <a:ext cx="13253297" cy="1237615"/>
          </a:xfrm>
          <a:prstGeom prst="rect">
            <a:avLst/>
          </a:prstGeom>
        </p:spPr>
        <p:txBody>
          <a:bodyPr lIns="0" tIns="0" rIns="0" bIns="0" rtlCol="0" anchor="t">
            <a:spAutoFit/>
          </a:bodyPr>
          <a:lstStyle/>
          <a:p>
            <a:pPr algn="ctr">
              <a:lnSpc>
                <a:spcPts val="2420"/>
              </a:lnSpc>
              <a:spcBef>
                <a:spcPct val="0"/>
              </a:spcBef>
            </a:pPr>
            <a:r>
              <a:rPr lang="en-US" sz="2200" b="1" spc="-110">
                <a:solidFill>
                  <a:srgbClr val="FFDE59"/>
                </a:solidFill>
                <a:latin typeface="Space Mono Bold"/>
                <a:ea typeface="Space Mono Bold"/>
                <a:cs typeface="Space Mono Bold"/>
                <a:sym typeface="Space Mono Bold"/>
              </a:rPr>
              <a:t>Help Aurum grow by refering friends and family. Aurum has a referal program that pays 3% - 18.5% per referal. Get paid immediatly upon deposit of funds. No lock ups or fees on partner payments. Also earn a percentage of your referals daily profits. No limit on sign ups, no wait to get paid just straight forward referal program.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1375463"/>
            <a:ext cx="16230600" cy="4634305"/>
            <a:chOff x="0" y="0"/>
            <a:chExt cx="4274726" cy="1220558"/>
          </a:xfrm>
        </p:grpSpPr>
        <p:sp>
          <p:nvSpPr>
            <p:cNvPr id="5" name="Freeform 5"/>
            <p:cNvSpPr/>
            <p:nvPr/>
          </p:nvSpPr>
          <p:spPr>
            <a:xfrm>
              <a:off x="0" y="0"/>
              <a:ext cx="4274726" cy="1220558"/>
            </a:xfrm>
            <a:custGeom>
              <a:avLst/>
              <a:gdLst/>
              <a:ahLst/>
              <a:cxnLst/>
              <a:rect l="l" t="t" r="r" b="b"/>
              <a:pathLst>
                <a:path w="4274726" h="1220558">
                  <a:moveTo>
                    <a:pt x="23850" y="0"/>
                  </a:moveTo>
                  <a:lnTo>
                    <a:pt x="4250876" y="0"/>
                  </a:lnTo>
                  <a:cubicBezTo>
                    <a:pt x="4257201" y="0"/>
                    <a:pt x="4263268" y="2513"/>
                    <a:pt x="4267741" y="6985"/>
                  </a:cubicBezTo>
                  <a:cubicBezTo>
                    <a:pt x="4272213" y="11458"/>
                    <a:pt x="4274726" y="17524"/>
                    <a:pt x="4274726" y="23850"/>
                  </a:cubicBezTo>
                  <a:lnTo>
                    <a:pt x="4274726" y="1196708"/>
                  </a:lnTo>
                  <a:cubicBezTo>
                    <a:pt x="4274726" y="1203033"/>
                    <a:pt x="4272213" y="1209100"/>
                    <a:pt x="4267741" y="1213572"/>
                  </a:cubicBezTo>
                  <a:cubicBezTo>
                    <a:pt x="4263268" y="1218045"/>
                    <a:pt x="4257201" y="1220558"/>
                    <a:pt x="4250876" y="1220558"/>
                  </a:cubicBezTo>
                  <a:lnTo>
                    <a:pt x="23850" y="1220558"/>
                  </a:lnTo>
                  <a:cubicBezTo>
                    <a:pt x="17524" y="1220558"/>
                    <a:pt x="11458" y="1218045"/>
                    <a:pt x="6985" y="1213572"/>
                  </a:cubicBezTo>
                  <a:cubicBezTo>
                    <a:pt x="2513" y="1209100"/>
                    <a:pt x="0" y="1203033"/>
                    <a:pt x="0" y="1196708"/>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4274726" cy="1211033"/>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9144000" y="419420"/>
            <a:ext cx="8576646"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AURUM PROJECT</a:t>
            </a:r>
          </a:p>
        </p:txBody>
      </p:sp>
      <p:sp>
        <p:nvSpPr>
          <p:cNvPr id="9" name="TextBox 9"/>
          <p:cNvSpPr txBox="1"/>
          <p:nvPr/>
        </p:nvSpPr>
        <p:spPr>
          <a:xfrm>
            <a:off x="4966171" y="1363763"/>
            <a:ext cx="9664229" cy="1028688"/>
          </a:xfrm>
          <a:prstGeom prst="rect">
            <a:avLst/>
          </a:prstGeom>
        </p:spPr>
        <p:txBody>
          <a:bodyPr wrap="square" lIns="0" tIns="0" rIns="0" bIns="0" rtlCol="0" anchor="t">
            <a:spAutoFit/>
          </a:bodyPr>
          <a:lstStyle/>
          <a:p>
            <a:pPr algn="ctr">
              <a:lnSpc>
                <a:spcPts val="8400"/>
              </a:lnSpc>
            </a:pPr>
            <a:r>
              <a:rPr lang="en-US" sz="6000" b="1" dirty="0">
                <a:solidFill>
                  <a:srgbClr val="FFFFFF"/>
                </a:solidFill>
                <a:latin typeface="Canva Sans Bold"/>
                <a:ea typeface="Canva Sans Bold"/>
                <a:cs typeface="Canva Sans Bold"/>
                <a:sym typeface="Canva Sans Bold"/>
              </a:rPr>
              <a:t>HOW TO GET STARTED</a:t>
            </a:r>
          </a:p>
        </p:txBody>
      </p:sp>
      <p:sp>
        <p:nvSpPr>
          <p:cNvPr id="10" name="TextBox 10"/>
          <p:cNvSpPr txBox="1"/>
          <p:nvPr/>
        </p:nvSpPr>
        <p:spPr>
          <a:xfrm>
            <a:off x="2372460" y="2554376"/>
            <a:ext cx="13543080" cy="1950085"/>
          </a:xfrm>
          <a:prstGeom prst="rect">
            <a:avLst/>
          </a:prstGeom>
        </p:spPr>
        <p:txBody>
          <a:bodyPr lIns="0" tIns="0" rIns="0" bIns="0" rtlCol="0" anchor="t">
            <a:spAutoFit/>
          </a:bodyPr>
          <a:lstStyle/>
          <a:p>
            <a:pPr algn="ctr">
              <a:lnSpc>
                <a:spcPts val="3079"/>
              </a:lnSpc>
            </a:pPr>
            <a:r>
              <a:rPr lang="en-US" sz="27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YOU WILL NEED A VPN (PAID SUBSCRIPTION)</a:t>
            </a:r>
          </a:p>
          <a:p>
            <a:pPr algn="ctr">
              <a:lnSpc>
                <a:spcPts val="3079"/>
              </a:lnSpc>
            </a:pPr>
            <a:r>
              <a:rPr lang="en-US" sz="27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YOU WILL NEED GOOGLE AUTHENTICATOR (FREE)</a:t>
            </a:r>
          </a:p>
          <a:p>
            <a:pPr algn="ctr">
              <a:lnSpc>
                <a:spcPts val="3079"/>
              </a:lnSpc>
            </a:pPr>
            <a:r>
              <a:rPr lang="en-US" sz="27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A DEVICE THAT CAN ACCESS THE INTERNET</a:t>
            </a:r>
          </a:p>
          <a:p>
            <a:pPr algn="ctr">
              <a:lnSpc>
                <a:spcPts val="3079"/>
              </a:lnSpc>
            </a:pPr>
            <a:r>
              <a:rPr lang="en-US" sz="27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USDT OR USDC TO FUND THE ACCOUNT (WE CAN HELP)</a:t>
            </a:r>
          </a:p>
          <a:p>
            <a:pPr algn="ctr">
              <a:lnSpc>
                <a:spcPts val="3079"/>
              </a:lnSpc>
              <a:spcBef>
                <a:spcPct val="0"/>
              </a:spcBef>
            </a:pPr>
            <a:r>
              <a:rPr lang="en-US" sz="27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SIGN UP IS QUICK AND EASY</a:t>
            </a:r>
          </a:p>
        </p:txBody>
      </p:sp>
      <p:grpSp>
        <p:nvGrpSpPr>
          <p:cNvPr id="11" name="Group 11"/>
          <p:cNvGrpSpPr/>
          <p:nvPr/>
        </p:nvGrpSpPr>
        <p:grpSpPr>
          <a:xfrm>
            <a:off x="1153199" y="6318937"/>
            <a:ext cx="16230600" cy="3765986"/>
            <a:chOff x="0" y="0"/>
            <a:chExt cx="4274726" cy="991865"/>
          </a:xfrm>
        </p:grpSpPr>
        <p:sp>
          <p:nvSpPr>
            <p:cNvPr id="12" name="Freeform 12"/>
            <p:cNvSpPr/>
            <p:nvPr/>
          </p:nvSpPr>
          <p:spPr>
            <a:xfrm>
              <a:off x="0" y="0"/>
              <a:ext cx="4274726" cy="991865"/>
            </a:xfrm>
            <a:custGeom>
              <a:avLst/>
              <a:gdLst/>
              <a:ahLst/>
              <a:cxnLst/>
              <a:rect l="l" t="t" r="r" b="b"/>
              <a:pathLst>
                <a:path w="4274726" h="991865">
                  <a:moveTo>
                    <a:pt x="23850" y="0"/>
                  </a:moveTo>
                  <a:lnTo>
                    <a:pt x="4250876" y="0"/>
                  </a:lnTo>
                  <a:cubicBezTo>
                    <a:pt x="4257201" y="0"/>
                    <a:pt x="4263268" y="2513"/>
                    <a:pt x="4267741" y="6985"/>
                  </a:cubicBezTo>
                  <a:cubicBezTo>
                    <a:pt x="4272213" y="11458"/>
                    <a:pt x="4274726" y="17524"/>
                    <a:pt x="4274726" y="23850"/>
                  </a:cubicBezTo>
                  <a:lnTo>
                    <a:pt x="4274726" y="968015"/>
                  </a:lnTo>
                  <a:cubicBezTo>
                    <a:pt x="4274726" y="974340"/>
                    <a:pt x="4272213" y="980407"/>
                    <a:pt x="4267741" y="984879"/>
                  </a:cubicBezTo>
                  <a:cubicBezTo>
                    <a:pt x="4263268" y="989352"/>
                    <a:pt x="4257201" y="991865"/>
                    <a:pt x="4250876" y="991865"/>
                  </a:cubicBezTo>
                  <a:lnTo>
                    <a:pt x="23850" y="991865"/>
                  </a:lnTo>
                  <a:cubicBezTo>
                    <a:pt x="10678" y="991865"/>
                    <a:pt x="0" y="981187"/>
                    <a:pt x="0" y="968015"/>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13" name="TextBox 13"/>
            <p:cNvSpPr txBox="1"/>
            <p:nvPr/>
          </p:nvSpPr>
          <p:spPr>
            <a:xfrm>
              <a:off x="0" y="9525"/>
              <a:ext cx="4274726" cy="982340"/>
            </a:xfrm>
            <a:prstGeom prst="rect">
              <a:avLst/>
            </a:prstGeom>
          </p:spPr>
          <p:txBody>
            <a:bodyPr lIns="50800" tIns="50800" rIns="50800" bIns="50800" rtlCol="0" anchor="ctr"/>
            <a:lstStyle/>
            <a:p>
              <a:pPr algn="ctr">
                <a:lnSpc>
                  <a:spcPts val="1760"/>
                </a:lnSpc>
              </a:pPr>
              <a:endParaRPr/>
            </a:p>
          </p:txBody>
        </p:sp>
      </p:grpSp>
      <p:sp>
        <p:nvSpPr>
          <p:cNvPr id="14" name="TextBox 14"/>
          <p:cNvSpPr txBox="1"/>
          <p:nvPr/>
        </p:nvSpPr>
        <p:spPr>
          <a:xfrm>
            <a:off x="2692676" y="6358316"/>
            <a:ext cx="13842723" cy="1028688"/>
          </a:xfrm>
          <a:prstGeom prst="rect">
            <a:avLst/>
          </a:prstGeom>
        </p:spPr>
        <p:txBody>
          <a:bodyPr wrap="square" lIns="0" tIns="0" rIns="0" bIns="0" rtlCol="0" anchor="t">
            <a:spAutoFit/>
          </a:bodyPr>
          <a:lstStyle/>
          <a:p>
            <a:pPr algn="ctr">
              <a:lnSpc>
                <a:spcPts val="8400"/>
              </a:lnSpc>
            </a:pPr>
            <a:r>
              <a:rPr lang="en-US" sz="6000" b="1" dirty="0">
                <a:solidFill>
                  <a:srgbClr val="FFFFFF"/>
                </a:solidFill>
                <a:latin typeface="Canva Sans Bold"/>
                <a:ea typeface="Canva Sans Bold"/>
                <a:cs typeface="Canva Sans Bold"/>
                <a:sym typeface="Canva Sans Bold"/>
              </a:rPr>
              <a:t>SET A MEETING FOR HELP SIGNING</a:t>
            </a:r>
          </a:p>
        </p:txBody>
      </p:sp>
      <p:sp>
        <p:nvSpPr>
          <p:cNvPr id="15" name="TextBox 15"/>
          <p:cNvSpPr txBox="1"/>
          <p:nvPr/>
        </p:nvSpPr>
        <p:spPr>
          <a:xfrm>
            <a:off x="2386395" y="7677073"/>
            <a:ext cx="13253297" cy="1949450"/>
          </a:xfrm>
          <a:prstGeom prst="rect">
            <a:avLst/>
          </a:prstGeom>
        </p:spPr>
        <p:txBody>
          <a:bodyPr lIns="0" tIns="0" rIns="0" bIns="0" rtlCol="0" anchor="t">
            <a:spAutoFit/>
          </a:bodyPr>
          <a:lstStyle/>
          <a:p>
            <a:pPr algn="ctr">
              <a:lnSpc>
                <a:spcPts val="3849"/>
              </a:lnSpc>
            </a:pPr>
            <a:r>
              <a:rPr lang="en-US" sz="3499" b="1" spc="-174">
                <a:solidFill>
                  <a:srgbClr val="FFDE59"/>
                </a:solidFill>
                <a:latin typeface="Space Mono Bold"/>
                <a:ea typeface="Space Mono Bold"/>
                <a:cs typeface="Space Mono Bold"/>
                <a:sym typeface="Space Mono Bold"/>
              </a:rPr>
              <a:t>Contact Mike </a:t>
            </a:r>
          </a:p>
          <a:p>
            <a:pPr algn="ctr">
              <a:lnSpc>
                <a:spcPts val="3849"/>
              </a:lnSpc>
            </a:pPr>
            <a:r>
              <a:rPr lang="en-US" sz="3499" b="1" spc="-174">
                <a:solidFill>
                  <a:srgbClr val="FFDE59"/>
                </a:solidFill>
                <a:latin typeface="Space Mono Bold"/>
                <a:ea typeface="Space Mono Bold"/>
                <a:cs typeface="Space Mono Bold"/>
                <a:sym typeface="Space Mono Bold"/>
              </a:rPr>
              <a:t>info@cryptoprojectwatch.com</a:t>
            </a:r>
          </a:p>
          <a:p>
            <a:pPr algn="ctr">
              <a:lnSpc>
                <a:spcPts val="3849"/>
              </a:lnSpc>
            </a:pPr>
            <a:r>
              <a:rPr lang="en-US" sz="3499" b="1" spc="-174">
                <a:solidFill>
                  <a:srgbClr val="FFFFFF"/>
                </a:solidFill>
                <a:latin typeface="Space Mono Bold"/>
                <a:ea typeface="Space Mono Bold"/>
                <a:cs typeface="Space Mono Bold"/>
                <a:sym typeface="Space Mono Bold"/>
              </a:rPr>
              <a:t>720-307-7939</a:t>
            </a:r>
          </a:p>
          <a:p>
            <a:pPr algn="ctr">
              <a:lnSpc>
                <a:spcPts val="3849"/>
              </a:lnSpc>
              <a:spcBef>
                <a:spcPct val="0"/>
              </a:spcBef>
            </a:pPr>
            <a:r>
              <a:rPr lang="en-US" sz="3499" b="1" spc="-174">
                <a:solidFill>
                  <a:srgbClr val="FFDE59"/>
                </a:solidFill>
                <a:latin typeface="Space Mono Bold"/>
                <a:ea typeface="Space Mono Bold"/>
                <a:cs typeface="Space Mono Bold"/>
                <a:sym typeface="Space Mono Bold"/>
              </a:rPr>
              <a:t>www.cryptoprojectwatch.com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1357429"/>
            <a:ext cx="16230600" cy="8485553"/>
            <a:chOff x="0" y="0"/>
            <a:chExt cx="4274726" cy="2234878"/>
          </a:xfrm>
        </p:grpSpPr>
        <p:sp>
          <p:nvSpPr>
            <p:cNvPr id="5" name="Freeform 5"/>
            <p:cNvSpPr/>
            <p:nvPr/>
          </p:nvSpPr>
          <p:spPr>
            <a:xfrm>
              <a:off x="0" y="0"/>
              <a:ext cx="4274726" cy="2234878"/>
            </a:xfrm>
            <a:custGeom>
              <a:avLst/>
              <a:gdLst/>
              <a:ahLst/>
              <a:cxnLst/>
              <a:rect l="l" t="t" r="r" b="b"/>
              <a:pathLst>
                <a:path w="4274726" h="2234878">
                  <a:moveTo>
                    <a:pt x="23850" y="0"/>
                  </a:moveTo>
                  <a:lnTo>
                    <a:pt x="4250876" y="0"/>
                  </a:lnTo>
                  <a:cubicBezTo>
                    <a:pt x="4257201" y="0"/>
                    <a:pt x="4263268" y="2513"/>
                    <a:pt x="4267741" y="6985"/>
                  </a:cubicBezTo>
                  <a:cubicBezTo>
                    <a:pt x="4272213" y="11458"/>
                    <a:pt x="4274726" y="17524"/>
                    <a:pt x="4274726" y="23850"/>
                  </a:cubicBezTo>
                  <a:lnTo>
                    <a:pt x="4274726" y="2211028"/>
                  </a:lnTo>
                  <a:cubicBezTo>
                    <a:pt x="4274726" y="2217354"/>
                    <a:pt x="4272213" y="2223420"/>
                    <a:pt x="4267741" y="2227893"/>
                  </a:cubicBezTo>
                  <a:cubicBezTo>
                    <a:pt x="4263268" y="2232365"/>
                    <a:pt x="4257201" y="2234878"/>
                    <a:pt x="4250876" y="2234878"/>
                  </a:cubicBezTo>
                  <a:lnTo>
                    <a:pt x="23850" y="2234878"/>
                  </a:lnTo>
                  <a:cubicBezTo>
                    <a:pt x="17524" y="2234878"/>
                    <a:pt x="11458" y="2232365"/>
                    <a:pt x="6985" y="2227893"/>
                  </a:cubicBezTo>
                  <a:cubicBezTo>
                    <a:pt x="2513" y="2223420"/>
                    <a:pt x="0" y="2217354"/>
                    <a:pt x="0" y="2211028"/>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4274726" cy="2225353"/>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9144000" y="419420"/>
            <a:ext cx="8576646" cy="938009"/>
          </a:xfrm>
          <a:prstGeom prst="rect">
            <a:avLst/>
          </a:prstGeom>
        </p:spPr>
        <p:txBody>
          <a:bodyPr lIns="0" tIns="0" rIns="0" bIns="0" rtlCol="0" anchor="t">
            <a:spAutoFit/>
          </a:bodyPr>
          <a:lstStyle/>
          <a:p>
            <a:pPr algn="r">
              <a:lnSpc>
                <a:spcPts val="7058"/>
              </a:lnSpc>
            </a:pPr>
            <a:r>
              <a:rPr lang="en-US" sz="6786">
                <a:solidFill>
                  <a:srgbClr val="FFDE59"/>
                </a:solidFill>
                <a:latin typeface="Bicubik"/>
                <a:ea typeface="Bicubik"/>
                <a:cs typeface="Bicubik"/>
                <a:sym typeface="Bicubik"/>
              </a:rPr>
              <a:t>AURUM PROJECT</a:t>
            </a:r>
          </a:p>
        </p:txBody>
      </p:sp>
      <p:sp>
        <p:nvSpPr>
          <p:cNvPr id="9" name="TextBox 9"/>
          <p:cNvSpPr txBox="1"/>
          <p:nvPr/>
        </p:nvSpPr>
        <p:spPr>
          <a:xfrm>
            <a:off x="6848847" y="1363763"/>
            <a:ext cx="4590306" cy="1028688"/>
          </a:xfrm>
          <a:prstGeom prst="rect">
            <a:avLst/>
          </a:prstGeom>
        </p:spPr>
        <p:txBody>
          <a:bodyPr lIns="0" tIns="0" rIns="0" bIns="0" rtlCol="0" anchor="t">
            <a:spAutoFit/>
          </a:bodyPr>
          <a:lstStyle/>
          <a:p>
            <a:pPr algn="ctr">
              <a:lnSpc>
                <a:spcPts val="8400"/>
              </a:lnSpc>
            </a:pPr>
            <a:r>
              <a:rPr lang="en-US" sz="6000" b="1">
                <a:solidFill>
                  <a:srgbClr val="FFFFFF"/>
                </a:solidFill>
                <a:latin typeface="Canva Sans Bold"/>
                <a:ea typeface="Canva Sans Bold"/>
                <a:cs typeface="Canva Sans Bold"/>
                <a:sym typeface="Canva Sans Bold"/>
              </a:rPr>
              <a:t>RESOURCES</a:t>
            </a:r>
          </a:p>
        </p:txBody>
      </p:sp>
      <p:sp>
        <p:nvSpPr>
          <p:cNvPr id="10" name="TextBox 10"/>
          <p:cNvSpPr txBox="1"/>
          <p:nvPr/>
        </p:nvSpPr>
        <p:spPr>
          <a:xfrm>
            <a:off x="2372460" y="2563901"/>
            <a:ext cx="13543080" cy="4564380"/>
          </a:xfrm>
          <a:prstGeom prst="rect">
            <a:avLst/>
          </a:prstGeom>
        </p:spPr>
        <p:txBody>
          <a:bodyPr lIns="0" tIns="0" rIns="0" bIns="0" rtlCol="0" anchor="t">
            <a:spAutoFit/>
          </a:bodyPr>
          <a:lstStyle/>
          <a:p>
            <a:pPr algn="ctr">
              <a:lnSpc>
                <a:spcPts val="5499"/>
              </a:lnSpc>
            </a:pPr>
            <a:r>
              <a:rPr lang="en-US" sz="49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CRYPTOPROJECTWATCH.COM</a:t>
            </a:r>
          </a:p>
          <a:p>
            <a:pPr algn="ctr">
              <a:lnSpc>
                <a:spcPts val="5499"/>
              </a:lnSpc>
            </a:pPr>
            <a:endParaRPr lang="en-US" sz="49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endParaRPr>
          </a:p>
          <a:p>
            <a:pPr algn="ctr">
              <a:lnSpc>
                <a:spcPts val="5499"/>
              </a:lnSpc>
            </a:pPr>
            <a:r>
              <a:rPr lang="en-US" sz="49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FACEBOOK: CRYPTO PROJECT WATCH </a:t>
            </a:r>
          </a:p>
          <a:p>
            <a:pPr algn="ctr">
              <a:lnSpc>
                <a:spcPts val="5499"/>
              </a:lnSpc>
            </a:pPr>
            <a:r>
              <a:rPr lang="en-US" sz="4999" b="1">
                <a:gradFill>
                  <a:gsLst>
                    <a:gs pos="0">
                      <a:srgbClr val="FF66C4">
                        <a:alpha val="100000"/>
                      </a:srgbClr>
                    </a:gs>
                    <a:gs pos="100000">
                      <a:srgbClr val="FFDE59">
                        <a:alpha val="100000"/>
                      </a:srgbClr>
                    </a:gs>
                  </a:gsLst>
                  <a:lin ang="0"/>
                </a:gradFill>
                <a:latin typeface="Space Mono Bold"/>
                <a:ea typeface="Space Mono Bold"/>
                <a:cs typeface="Space Mono Bold"/>
                <a:sym typeface="Space Mono Bold"/>
              </a:rPr>
              <a:t>YOUTUBE: CRYPTO PROJECT WATCH</a:t>
            </a:r>
          </a:p>
          <a:p>
            <a:pPr algn="ctr">
              <a:lnSpc>
                <a:spcPts val="5499"/>
              </a:lnSpc>
            </a:pPr>
            <a:r>
              <a:rPr lang="en-US" sz="4999" b="1">
                <a:gradFill>
                  <a:gsLst>
                    <a:gs pos="0">
                      <a:srgbClr val="FFF7AD">
                        <a:alpha val="100000"/>
                      </a:srgbClr>
                    </a:gs>
                    <a:gs pos="100000">
                      <a:srgbClr val="FFA9F9">
                        <a:alpha val="100000"/>
                      </a:srgbClr>
                    </a:gs>
                  </a:gsLst>
                  <a:lin ang="0"/>
                </a:gradFill>
                <a:latin typeface="Space Mono Bold"/>
                <a:ea typeface="Space Mono Bold"/>
                <a:cs typeface="Space Mono Bold"/>
                <a:sym typeface="Space Mono Bold"/>
              </a:rPr>
              <a:t>EMAIL: INFO@CRYPTOPROJECTWATCH.COM</a:t>
            </a:r>
          </a:p>
          <a:p>
            <a:pPr algn="ctr">
              <a:lnSpc>
                <a:spcPts val="5499"/>
              </a:lnSpc>
            </a:pPr>
            <a:r>
              <a:rPr lang="en-US" sz="4999" b="1">
                <a:gradFill>
                  <a:gsLst>
                    <a:gs pos="0">
                      <a:srgbClr val="FF66C4">
                        <a:alpha val="100000"/>
                      </a:srgbClr>
                    </a:gs>
                    <a:gs pos="100000">
                      <a:srgbClr val="FFDE59">
                        <a:alpha val="100000"/>
                      </a:srgbClr>
                    </a:gs>
                  </a:gsLst>
                  <a:lin ang="0"/>
                </a:gradFill>
                <a:latin typeface="Space Mono Bold"/>
                <a:ea typeface="Space Mono Bold"/>
                <a:cs typeface="Space Mono Bold"/>
                <a:sym typeface="Space Mono Bold"/>
              </a:rPr>
              <a:t>PHONE: 720-307-7939</a:t>
            </a:r>
          </a:p>
          <a:p>
            <a:pPr algn="ctr">
              <a:lnSpc>
                <a:spcPts val="3079"/>
              </a:lnSpc>
              <a:spcBef>
                <a:spcPct val="0"/>
              </a:spcBef>
            </a:pPr>
            <a:endParaRPr lang="en-US" sz="4999" b="1">
              <a:gradFill>
                <a:gsLst>
                  <a:gs pos="0">
                    <a:srgbClr val="FF66C4">
                      <a:alpha val="100000"/>
                    </a:srgbClr>
                  </a:gs>
                  <a:gs pos="100000">
                    <a:srgbClr val="FFDE59">
                      <a:alpha val="100000"/>
                    </a:srgbClr>
                  </a:gs>
                </a:gsLst>
                <a:lin ang="0"/>
              </a:gradFill>
              <a:latin typeface="Space Mono Bold"/>
              <a:ea typeface="Space Mono Bold"/>
              <a:cs typeface="Space Mono Bold"/>
              <a:sym typeface="Space Mono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8497014" y="5388775"/>
            <a:ext cx="8762286" cy="864199"/>
            <a:chOff x="0" y="0"/>
            <a:chExt cx="2307763" cy="227608"/>
          </a:xfrm>
        </p:grpSpPr>
        <p:sp>
          <p:nvSpPr>
            <p:cNvPr id="5" name="Freeform 5"/>
            <p:cNvSpPr/>
            <p:nvPr/>
          </p:nvSpPr>
          <p:spPr>
            <a:xfrm>
              <a:off x="0" y="0"/>
              <a:ext cx="2307763" cy="227608"/>
            </a:xfrm>
            <a:custGeom>
              <a:avLst/>
              <a:gdLst/>
              <a:ahLst/>
              <a:cxnLst/>
              <a:rect l="l" t="t" r="r" b="b"/>
              <a:pathLst>
                <a:path w="2307763" h="227608">
                  <a:moveTo>
                    <a:pt x="44178" y="0"/>
                  </a:moveTo>
                  <a:lnTo>
                    <a:pt x="2263585" y="0"/>
                  </a:lnTo>
                  <a:cubicBezTo>
                    <a:pt x="2275302" y="0"/>
                    <a:pt x="2286539" y="4654"/>
                    <a:pt x="2294823" y="12939"/>
                  </a:cubicBezTo>
                  <a:cubicBezTo>
                    <a:pt x="2303108" y="21224"/>
                    <a:pt x="2307763" y="32461"/>
                    <a:pt x="2307763" y="44178"/>
                  </a:cubicBezTo>
                  <a:lnTo>
                    <a:pt x="2307763" y="183431"/>
                  </a:lnTo>
                  <a:cubicBezTo>
                    <a:pt x="2307763" y="195147"/>
                    <a:pt x="2303108" y="206384"/>
                    <a:pt x="2294823" y="214669"/>
                  </a:cubicBezTo>
                  <a:cubicBezTo>
                    <a:pt x="2286539" y="222954"/>
                    <a:pt x="2275302" y="227608"/>
                    <a:pt x="2263585" y="227608"/>
                  </a:cubicBezTo>
                  <a:lnTo>
                    <a:pt x="44178" y="227608"/>
                  </a:lnTo>
                  <a:cubicBezTo>
                    <a:pt x="32461" y="227608"/>
                    <a:pt x="21224" y="222954"/>
                    <a:pt x="12939" y="214669"/>
                  </a:cubicBezTo>
                  <a:cubicBezTo>
                    <a:pt x="4654" y="206384"/>
                    <a:pt x="0" y="195147"/>
                    <a:pt x="0" y="183431"/>
                  </a:cubicBezTo>
                  <a:lnTo>
                    <a:pt x="0" y="44178"/>
                  </a:lnTo>
                  <a:cubicBezTo>
                    <a:pt x="0" y="32461"/>
                    <a:pt x="4654" y="21224"/>
                    <a:pt x="12939" y="12939"/>
                  </a:cubicBezTo>
                  <a:cubicBezTo>
                    <a:pt x="21224" y="4654"/>
                    <a:pt x="32461" y="0"/>
                    <a:pt x="44178" y="0"/>
                  </a:cubicBezTo>
                  <a:close/>
                </a:path>
              </a:pathLst>
            </a:custGeom>
            <a:solidFill>
              <a:srgbClr val="FFDE59"/>
            </a:solidFill>
          </p:spPr>
          <p:txBody>
            <a:bodyPr/>
            <a:lstStyle/>
            <a:p>
              <a:endParaRPr lang="en-US"/>
            </a:p>
          </p:txBody>
        </p:sp>
        <p:sp>
          <p:nvSpPr>
            <p:cNvPr id="6" name="TextBox 6"/>
            <p:cNvSpPr txBox="1"/>
            <p:nvPr/>
          </p:nvSpPr>
          <p:spPr>
            <a:xfrm>
              <a:off x="0" y="9525"/>
              <a:ext cx="2307763" cy="218083"/>
            </a:xfrm>
            <a:prstGeom prst="rect">
              <a:avLst/>
            </a:prstGeom>
          </p:spPr>
          <p:txBody>
            <a:bodyPr lIns="50800" tIns="50800" rIns="50800" bIns="50800" rtlCol="0" anchor="ctr"/>
            <a:lstStyle/>
            <a:p>
              <a:pPr algn="ctr">
                <a:lnSpc>
                  <a:spcPts val="1760"/>
                </a:lnSpc>
              </a:pPr>
              <a:endParaRPr/>
            </a:p>
          </p:txBody>
        </p:sp>
      </p:grpSp>
      <p:grpSp>
        <p:nvGrpSpPr>
          <p:cNvPr id="7" name="Group 7"/>
          <p:cNvGrpSpPr/>
          <p:nvPr/>
        </p:nvGrpSpPr>
        <p:grpSpPr>
          <a:xfrm>
            <a:off x="1028700" y="2650983"/>
            <a:ext cx="6607317" cy="660731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1760"/>
                </a:lnSpc>
              </a:pPr>
              <a:endParaRPr/>
            </a:p>
          </p:txBody>
        </p:sp>
      </p:grpSp>
      <p:sp>
        <p:nvSpPr>
          <p:cNvPr id="10" name="Freeform 10"/>
          <p:cNvSpPr/>
          <p:nvPr/>
        </p:nvSpPr>
        <p:spPr>
          <a:xfrm>
            <a:off x="1028700" y="2819170"/>
            <a:ext cx="6607317" cy="6439130"/>
          </a:xfrm>
          <a:custGeom>
            <a:avLst/>
            <a:gdLst/>
            <a:ahLst/>
            <a:cxnLst/>
            <a:rect l="l" t="t" r="r" b="b"/>
            <a:pathLst>
              <a:path w="6607317" h="6439130">
                <a:moveTo>
                  <a:pt x="0" y="0"/>
                </a:moveTo>
                <a:lnTo>
                  <a:pt x="6607317" y="0"/>
                </a:lnTo>
                <a:lnTo>
                  <a:pt x="6607317" y="6439130"/>
                </a:lnTo>
                <a:lnTo>
                  <a:pt x="0" y="64391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1782483" y="3421077"/>
            <a:ext cx="5099751" cy="509975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r="-54142"/>
              </a:stretch>
            </a:blipFill>
          </p:spPr>
          <p:txBody>
            <a:bodyPr/>
            <a:lstStyle/>
            <a:p>
              <a:endParaRPr lang="en-US"/>
            </a:p>
          </p:txBody>
        </p:sp>
      </p:grpSp>
      <p:sp>
        <p:nvSpPr>
          <p:cNvPr id="13" name="TextBox 13"/>
          <p:cNvSpPr txBox="1"/>
          <p:nvPr/>
        </p:nvSpPr>
        <p:spPr>
          <a:xfrm>
            <a:off x="1507523" y="766504"/>
            <a:ext cx="2948658"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14" name="TextBox 14"/>
          <p:cNvSpPr txBox="1"/>
          <p:nvPr/>
        </p:nvSpPr>
        <p:spPr>
          <a:xfrm>
            <a:off x="8729733" y="6603788"/>
            <a:ext cx="8433441" cy="1631215"/>
          </a:xfrm>
          <a:prstGeom prst="rect">
            <a:avLst/>
          </a:prstGeom>
        </p:spPr>
        <p:txBody>
          <a:bodyPr lIns="0" tIns="0" rIns="0" bIns="0" rtlCol="0" anchor="t">
            <a:spAutoFit/>
          </a:bodyPr>
          <a:lstStyle/>
          <a:p>
            <a:pPr algn="just">
              <a:lnSpc>
                <a:spcPts val="1891"/>
              </a:lnSpc>
            </a:pPr>
            <a:r>
              <a:rPr lang="en-US" sz="1719" b="1">
                <a:solidFill>
                  <a:srgbClr val="FFFFFF"/>
                </a:solidFill>
                <a:latin typeface="Space Mono Bold"/>
                <a:ea typeface="Space Mono Bold"/>
                <a:cs typeface="Space Mono Bold"/>
                <a:sym typeface="Space Mono Bold"/>
              </a:rPr>
              <a:t>CRYPTOCURRENCY IS A TYPE OF DIGITAL MONEY THAT EXISTS ONLINE INSTEAD OF AS CASH OR COINS YOU CAN HOLD. IT USES SPECIAL TECHNOLOGY CALLED BLOCKCHAIN TO KEEP TRACK OF TRANSACTIONS SECURELY, WITHOUT NEEDING A BANK OR GOVERNMENT TO CONTROL IT. PEOPLE CAN USE CRYPTOCURRENCY TO SEND MONEY, BUY THINGS, OR INVEST, AND TRANSACTIONS CAN HAPPEN QUICKLY BETWEEN ANYONE IN THE WORLD USING THE INTERNET.</a:t>
            </a:r>
          </a:p>
        </p:txBody>
      </p:sp>
      <p:sp>
        <p:nvSpPr>
          <p:cNvPr id="15" name="TextBox 15"/>
          <p:cNvSpPr txBox="1"/>
          <p:nvPr/>
        </p:nvSpPr>
        <p:spPr>
          <a:xfrm>
            <a:off x="8497014" y="5645932"/>
            <a:ext cx="8666160"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THE BASICS OF DIGITAL CURRENCY</a:t>
            </a:r>
          </a:p>
        </p:txBody>
      </p:sp>
      <p:sp>
        <p:nvSpPr>
          <p:cNvPr id="16" name="TextBox 16"/>
          <p:cNvSpPr txBox="1"/>
          <p:nvPr/>
        </p:nvSpPr>
        <p:spPr>
          <a:xfrm>
            <a:off x="8497014" y="2885845"/>
            <a:ext cx="8821640" cy="1626447"/>
          </a:xfrm>
          <a:prstGeom prst="rect">
            <a:avLst/>
          </a:prstGeom>
        </p:spPr>
        <p:txBody>
          <a:bodyPr lIns="0" tIns="0" rIns="0" bIns="0" rtlCol="0" anchor="t">
            <a:spAutoFit/>
          </a:bodyPr>
          <a:lstStyle/>
          <a:p>
            <a:pPr algn="l">
              <a:lnSpc>
                <a:spcPts val="6239"/>
              </a:lnSpc>
            </a:pPr>
            <a:r>
              <a:rPr lang="en-US" sz="5999">
                <a:solidFill>
                  <a:srgbClr val="FFDE59"/>
                </a:solidFill>
                <a:latin typeface="Bicubik"/>
                <a:ea typeface="Bicubik"/>
                <a:cs typeface="Bicubik"/>
                <a:sym typeface="Bicubik"/>
              </a:rPr>
              <a:t>WHAT IS CRYPTOCURRENCY?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507523" y="766504"/>
            <a:ext cx="3047703"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5" name="TextBox 5"/>
          <p:cNvSpPr txBox="1"/>
          <p:nvPr/>
        </p:nvSpPr>
        <p:spPr>
          <a:xfrm>
            <a:off x="5621665" y="5880135"/>
            <a:ext cx="7044671" cy="728792"/>
          </a:xfrm>
          <a:prstGeom prst="rect">
            <a:avLst/>
          </a:prstGeom>
        </p:spPr>
        <p:txBody>
          <a:bodyPr lIns="0" tIns="0" rIns="0" bIns="0" rtlCol="0" anchor="t">
            <a:spAutoFit/>
          </a:bodyPr>
          <a:lstStyle/>
          <a:p>
            <a:pPr marL="0" lvl="0" indent="0" algn="ctr">
              <a:lnSpc>
                <a:spcPts val="2898"/>
              </a:lnSpc>
              <a:spcBef>
                <a:spcPct val="0"/>
              </a:spcBef>
            </a:pPr>
            <a:r>
              <a:rPr lang="en-US" sz="2635" b="1">
                <a:solidFill>
                  <a:srgbClr val="FFFFFF"/>
                </a:solidFill>
                <a:latin typeface="Space Mono Bold"/>
                <a:ea typeface="Space Mono Bold"/>
                <a:cs typeface="Space Mono Bold"/>
                <a:sym typeface="Space Mono Bold"/>
              </a:rPr>
              <a:t>"THE FUTURE OF MONEY IS DIGITAL. ARE YOU READY TO EMBRACE IT?"</a:t>
            </a:r>
          </a:p>
        </p:txBody>
      </p:sp>
      <p:sp>
        <p:nvSpPr>
          <p:cNvPr id="6" name="TextBox 6"/>
          <p:cNvSpPr txBox="1"/>
          <p:nvPr/>
        </p:nvSpPr>
        <p:spPr>
          <a:xfrm>
            <a:off x="0" y="3897873"/>
            <a:ext cx="18288000" cy="1953687"/>
          </a:xfrm>
          <a:prstGeom prst="rect">
            <a:avLst/>
          </a:prstGeom>
        </p:spPr>
        <p:txBody>
          <a:bodyPr lIns="0" tIns="0" rIns="0" bIns="0" rtlCol="0" anchor="t">
            <a:spAutoFit/>
          </a:bodyPr>
          <a:lstStyle/>
          <a:p>
            <a:pPr algn="ctr">
              <a:lnSpc>
                <a:spcPts val="14679"/>
              </a:lnSpc>
            </a:pPr>
            <a:r>
              <a:rPr lang="en-US" sz="14114">
                <a:solidFill>
                  <a:srgbClr val="FFDE59"/>
                </a:solidFill>
                <a:latin typeface="Bicubik"/>
                <a:ea typeface="Bicubik"/>
                <a:cs typeface="Bicubik"/>
                <a:sym typeface="Bicubik"/>
              </a:rPr>
              <a:t>THANK YOU</a:t>
            </a:r>
          </a:p>
        </p:txBody>
      </p:sp>
      <p:sp>
        <p:nvSpPr>
          <p:cNvPr id="7" name="Freeform 7"/>
          <p:cNvSpPr/>
          <p:nvPr/>
        </p:nvSpPr>
        <p:spPr>
          <a:xfrm>
            <a:off x="-4374150" y="6211103"/>
            <a:ext cx="7544574" cy="7352530"/>
          </a:xfrm>
          <a:custGeom>
            <a:avLst/>
            <a:gdLst/>
            <a:ahLst/>
            <a:cxnLst/>
            <a:rect l="l" t="t" r="r" b="b"/>
            <a:pathLst>
              <a:path w="7544574" h="7352530">
                <a:moveTo>
                  <a:pt x="0" y="0"/>
                </a:moveTo>
                <a:lnTo>
                  <a:pt x="7544574" y="0"/>
                </a:lnTo>
                <a:lnTo>
                  <a:pt x="7544574" y="7352531"/>
                </a:lnTo>
                <a:lnTo>
                  <a:pt x="0" y="73525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869136" y="6948150"/>
            <a:ext cx="6837729" cy="6663678"/>
          </a:xfrm>
          <a:custGeom>
            <a:avLst/>
            <a:gdLst/>
            <a:ahLst/>
            <a:cxnLst/>
            <a:rect l="l" t="t" r="r" b="b"/>
            <a:pathLst>
              <a:path w="6837729" h="6663678">
                <a:moveTo>
                  <a:pt x="0" y="0"/>
                </a:moveTo>
                <a:lnTo>
                  <a:pt x="6837728" y="0"/>
                </a:lnTo>
                <a:lnTo>
                  <a:pt x="6837728" y="6663678"/>
                </a:lnTo>
                <a:lnTo>
                  <a:pt x="0" y="66636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709721" y="1414123"/>
            <a:ext cx="8109310" cy="864199"/>
            <a:chOff x="0" y="0"/>
            <a:chExt cx="2135785" cy="227608"/>
          </a:xfrm>
        </p:grpSpPr>
        <p:sp>
          <p:nvSpPr>
            <p:cNvPr id="5" name="Freeform 5"/>
            <p:cNvSpPr/>
            <p:nvPr/>
          </p:nvSpPr>
          <p:spPr>
            <a:xfrm>
              <a:off x="0" y="0"/>
              <a:ext cx="2135785" cy="227608"/>
            </a:xfrm>
            <a:custGeom>
              <a:avLst/>
              <a:gdLst/>
              <a:ahLst/>
              <a:cxnLst/>
              <a:rect l="l" t="t" r="r" b="b"/>
              <a:pathLst>
                <a:path w="2135785" h="227608">
                  <a:moveTo>
                    <a:pt x="47735" y="0"/>
                  </a:moveTo>
                  <a:lnTo>
                    <a:pt x="2088051" y="0"/>
                  </a:lnTo>
                  <a:cubicBezTo>
                    <a:pt x="2114414" y="0"/>
                    <a:pt x="2135785" y="21372"/>
                    <a:pt x="2135785" y="47735"/>
                  </a:cubicBezTo>
                  <a:lnTo>
                    <a:pt x="2135785" y="179873"/>
                  </a:lnTo>
                  <a:cubicBezTo>
                    <a:pt x="2135785" y="192533"/>
                    <a:pt x="2130756" y="204675"/>
                    <a:pt x="2121804" y="213627"/>
                  </a:cubicBezTo>
                  <a:cubicBezTo>
                    <a:pt x="2112852" y="222579"/>
                    <a:pt x="2100711" y="227608"/>
                    <a:pt x="2088051" y="227608"/>
                  </a:cubicBezTo>
                  <a:lnTo>
                    <a:pt x="47735" y="227608"/>
                  </a:lnTo>
                  <a:cubicBezTo>
                    <a:pt x="35075" y="227608"/>
                    <a:pt x="22933" y="222579"/>
                    <a:pt x="13981" y="213627"/>
                  </a:cubicBezTo>
                  <a:cubicBezTo>
                    <a:pt x="5029" y="204675"/>
                    <a:pt x="0" y="192533"/>
                    <a:pt x="0" y="179873"/>
                  </a:cubicBezTo>
                  <a:lnTo>
                    <a:pt x="0" y="47735"/>
                  </a:lnTo>
                  <a:cubicBezTo>
                    <a:pt x="0" y="35075"/>
                    <a:pt x="5029" y="22933"/>
                    <a:pt x="13981" y="13981"/>
                  </a:cubicBezTo>
                  <a:cubicBezTo>
                    <a:pt x="22933" y="5029"/>
                    <a:pt x="35075" y="0"/>
                    <a:pt x="47735" y="0"/>
                  </a:cubicBezTo>
                  <a:close/>
                </a:path>
              </a:pathLst>
            </a:custGeom>
            <a:solidFill>
              <a:srgbClr val="FFDE59"/>
            </a:solidFill>
          </p:spPr>
          <p:txBody>
            <a:bodyPr/>
            <a:lstStyle/>
            <a:p>
              <a:endParaRPr lang="en-US"/>
            </a:p>
          </p:txBody>
        </p:sp>
        <p:sp>
          <p:nvSpPr>
            <p:cNvPr id="6" name="TextBox 6"/>
            <p:cNvSpPr txBox="1"/>
            <p:nvPr/>
          </p:nvSpPr>
          <p:spPr>
            <a:xfrm>
              <a:off x="0" y="9525"/>
              <a:ext cx="2135785" cy="218083"/>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38371"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709721" y="2624533"/>
            <a:ext cx="8109310" cy="6481143"/>
          </a:xfrm>
          <a:prstGeom prst="rect">
            <a:avLst/>
          </a:prstGeom>
        </p:spPr>
        <p:txBody>
          <a:bodyPr lIns="0" tIns="0" rIns="0" bIns="0" rtlCol="0" anchor="t">
            <a:spAutoFit/>
          </a:bodyPr>
          <a:lstStyle/>
          <a:p>
            <a:pPr algn="l">
              <a:lnSpc>
                <a:spcPts val="2503"/>
              </a:lnSpc>
            </a:pPr>
            <a:r>
              <a:rPr lang="en-US" sz="2276" b="1">
                <a:solidFill>
                  <a:srgbClr val="FFFFFF"/>
                </a:solidFill>
                <a:latin typeface="Space Mono Bold"/>
                <a:ea typeface="Space Mono Bold"/>
                <a:cs typeface="Space Mono Bold"/>
                <a:sym typeface="Space Mono Bold"/>
              </a:rPr>
              <a:t>CRYPTOCURRENCY BEGAN IN 2008 WHEN A PERSON (OR GROUP) USING THE NAME SATOSHI NAKAMOTO PUBLISHED A PAPER DESCRIBING BITCOIN, A NEW KIND OF DIGITAL MONEY THAT DIDN’T RELY ON BANKS. IN 2009, THE FIRST BITCOIN NETWORK WENT LIVE, ALLOWING PEOPLE TO SEND MONEY DIRECTLY TO EACH OTHER USING BLOCKCHAIN TECHNOLOGY.</a:t>
            </a:r>
          </a:p>
          <a:p>
            <a:pPr algn="l">
              <a:lnSpc>
                <a:spcPts val="2503"/>
              </a:lnSpc>
            </a:pPr>
            <a:r>
              <a:rPr lang="en-US" sz="2276" b="1">
                <a:solidFill>
                  <a:srgbClr val="FFFFFF"/>
                </a:solidFill>
                <a:latin typeface="Space Mono Bold"/>
                <a:ea typeface="Space Mono Bold"/>
                <a:cs typeface="Space Mono Bold"/>
                <a:sym typeface="Space Mono Bold"/>
              </a:rPr>
              <a:t>FOR THE FIRST FEW YEARS, CRYPTO WAS MOSTLY USED BY TECH ENTHUSIASTS. AROUND 2013–2017, MORE CRYPTOCURRENCIES APPEARED, INCLUDING ETHEREUM, WHICH INTRODUCED SMART CONTRACTS AND EXPANDED WHAT BLOCKCHAIN COULD DO. INTEREST GREW RAPIDLY, AND BY 2020–2021 CRYPTO BECAME MAINSTREAM, WITH MAJOR COMPANIES, INVESTORS, AND INSTITUTIONS ENTERING THE SPACE. TODAY, THOUSANDS OF CRYPTOCURRENCIES EXIST, AND THE TECHNOLOGY CONTINUES TO EVOLVE INTO AREAS LIKE DECENTRALIZED FINANCE (DEFI), NFTS, AND WEB3.</a:t>
            </a:r>
          </a:p>
          <a:p>
            <a:pPr algn="just">
              <a:lnSpc>
                <a:spcPts val="1513"/>
              </a:lnSpc>
            </a:pPr>
            <a:endParaRPr lang="en-US" sz="2276" b="1">
              <a:solidFill>
                <a:srgbClr val="FFFFFF"/>
              </a:solidFill>
              <a:latin typeface="Space Mono Bold"/>
              <a:ea typeface="Space Mono Bold"/>
              <a:cs typeface="Space Mono Bold"/>
              <a:sym typeface="Space Mono Bold"/>
            </a:endParaRPr>
          </a:p>
        </p:txBody>
      </p:sp>
      <p:sp>
        <p:nvSpPr>
          <p:cNvPr id="9" name="TextBox 9"/>
          <p:cNvSpPr txBox="1"/>
          <p:nvPr/>
        </p:nvSpPr>
        <p:spPr>
          <a:xfrm>
            <a:off x="1452760" y="1668227"/>
            <a:ext cx="6623233"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THE EVOLUTION OF DIGITAL MONEY</a:t>
            </a:r>
          </a:p>
        </p:txBody>
      </p:sp>
      <p:sp>
        <p:nvSpPr>
          <p:cNvPr id="10" name="TextBox 10"/>
          <p:cNvSpPr txBox="1"/>
          <p:nvPr/>
        </p:nvSpPr>
        <p:spPr>
          <a:xfrm>
            <a:off x="9526765" y="478634"/>
            <a:ext cx="8109310" cy="1577578"/>
          </a:xfrm>
          <a:prstGeom prst="rect">
            <a:avLst/>
          </a:prstGeom>
        </p:spPr>
        <p:txBody>
          <a:bodyPr lIns="0" tIns="0" rIns="0" bIns="0" rtlCol="0" anchor="t">
            <a:spAutoFit/>
          </a:bodyPr>
          <a:lstStyle/>
          <a:p>
            <a:pPr algn="l">
              <a:lnSpc>
                <a:spcPts val="6094"/>
              </a:lnSpc>
            </a:pPr>
            <a:r>
              <a:rPr lang="en-US" sz="5860">
                <a:solidFill>
                  <a:srgbClr val="FFDE59"/>
                </a:solidFill>
                <a:latin typeface="Bicubik"/>
                <a:ea typeface="Bicubik"/>
                <a:cs typeface="Bicubik"/>
                <a:sym typeface="Bicubik"/>
              </a:rPr>
              <a:t>BRIEF HISTORY OF CRYPTOCURRENCY</a:t>
            </a:r>
          </a:p>
        </p:txBody>
      </p:sp>
      <p:sp>
        <p:nvSpPr>
          <p:cNvPr id="11" name="Freeform 11"/>
          <p:cNvSpPr/>
          <p:nvPr/>
        </p:nvSpPr>
        <p:spPr>
          <a:xfrm>
            <a:off x="10759919" y="2924358"/>
            <a:ext cx="6499381" cy="6333942"/>
          </a:xfrm>
          <a:custGeom>
            <a:avLst/>
            <a:gdLst/>
            <a:ahLst/>
            <a:cxnLst/>
            <a:rect l="l" t="t" r="r" b="b"/>
            <a:pathLst>
              <a:path w="6499381" h="6333942">
                <a:moveTo>
                  <a:pt x="0" y="0"/>
                </a:moveTo>
                <a:lnTo>
                  <a:pt x="6499381" y="0"/>
                </a:lnTo>
                <a:lnTo>
                  <a:pt x="6499381" y="6333942"/>
                </a:lnTo>
                <a:lnTo>
                  <a:pt x="0" y="6333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p:cNvGrpSpPr/>
          <p:nvPr/>
        </p:nvGrpSpPr>
        <p:grpSpPr>
          <a:xfrm>
            <a:off x="11501388" y="3516433"/>
            <a:ext cx="5016443" cy="50164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46" r="-25046"/>
              </a:stretch>
            </a:blipFill>
          </p:spPr>
          <p:txBody>
            <a:bodyPr/>
            <a:lstStyle/>
            <a:p>
              <a:endParaRPr lang="en-US"/>
            </a:p>
          </p:txBody>
        </p:sp>
      </p:grpSp>
      <p:sp>
        <p:nvSpPr>
          <p:cNvPr id="14" name="Freeform 14"/>
          <p:cNvSpPr/>
          <p:nvPr/>
        </p:nvSpPr>
        <p:spPr>
          <a:xfrm>
            <a:off x="16679342" y="8678342"/>
            <a:ext cx="579958" cy="579958"/>
          </a:xfrm>
          <a:custGeom>
            <a:avLst/>
            <a:gdLst/>
            <a:ahLst/>
            <a:cxnLst/>
            <a:rect l="l" t="t" r="r" b="b"/>
            <a:pathLst>
              <a:path w="579958" h="579958">
                <a:moveTo>
                  <a:pt x="0" y="0"/>
                </a:moveTo>
                <a:lnTo>
                  <a:pt x="579958" y="0"/>
                </a:lnTo>
                <a:lnTo>
                  <a:pt x="579958" y="579958"/>
                </a:lnTo>
                <a:lnTo>
                  <a:pt x="0" y="5799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2248947"/>
            <a:ext cx="7224375" cy="7567565"/>
            <a:chOff x="0" y="0"/>
            <a:chExt cx="1902716" cy="1993104"/>
          </a:xfrm>
        </p:grpSpPr>
        <p:sp>
          <p:nvSpPr>
            <p:cNvPr id="5" name="Freeform 5"/>
            <p:cNvSpPr/>
            <p:nvPr/>
          </p:nvSpPr>
          <p:spPr>
            <a:xfrm>
              <a:off x="0" y="0"/>
              <a:ext cx="1902716" cy="1993104"/>
            </a:xfrm>
            <a:custGeom>
              <a:avLst/>
              <a:gdLst/>
              <a:ahLst/>
              <a:cxnLst/>
              <a:rect l="l" t="t" r="r" b="b"/>
              <a:pathLst>
                <a:path w="1902716" h="1993104">
                  <a:moveTo>
                    <a:pt x="53582" y="0"/>
                  </a:moveTo>
                  <a:lnTo>
                    <a:pt x="1849134" y="0"/>
                  </a:lnTo>
                  <a:cubicBezTo>
                    <a:pt x="1863345" y="0"/>
                    <a:pt x="1876974" y="5645"/>
                    <a:pt x="1887022" y="15694"/>
                  </a:cubicBezTo>
                  <a:cubicBezTo>
                    <a:pt x="1897071" y="25742"/>
                    <a:pt x="1902716" y="39371"/>
                    <a:pt x="1902716" y="53582"/>
                  </a:cubicBezTo>
                  <a:lnTo>
                    <a:pt x="1902716" y="1939522"/>
                  </a:lnTo>
                  <a:cubicBezTo>
                    <a:pt x="1902716" y="1953733"/>
                    <a:pt x="1897071" y="1967361"/>
                    <a:pt x="1887022" y="1977410"/>
                  </a:cubicBezTo>
                  <a:cubicBezTo>
                    <a:pt x="1876974" y="1987459"/>
                    <a:pt x="1863345" y="1993104"/>
                    <a:pt x="1849134" y="1993104"/>
                  </a:cubicBezTo>
                  <a:lnTo>
                    <a:pt x="53582" y="1993104"/>
                  </a:lnTo>
                  <a:cubicBezTo>
                    <a:pt x="39371" y="1993104"/>
                    <a:pt x="25742" y="1987459"/>
                    <a:pt x="15694" y="1977410"/>
                  </a:cubicBezTo>
                  <a:cubicBezTo>
                    <a:pt x="5645" y="1967361"/>
                    <a:pt x="0" y="1953733"/>
                    <a:pt x="0" y="1939522"/>
                  </a:cubicBezTo>
                  <a:lnTo>
                    <a:pt x="0" y="53582"/>
                  </a:lnTo>
                  <a:cubicBezTo>
                    <a:pt x="0" y="39371"/>
                    <a:pt x="5645" y="25742"/>
                    <a:pt x="15694" y="15694"/>
                  </a:cubicBezTo>
                  <a:cubicBezTo>
                    <a:pt x="25742" y="5645"/>
                    <a:pt x="39371" y="0"/>
                    <a:pt x="53582"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1902716" cy="1983579"/>
            </a:xfrm>
            <a:prstGeom prst="rect">
              <a:avLst/>
            </a:prstGeom>
          </p:spPr>
          <p:txBody>
            <a:bodyPr lIns="50800" tIns="50800" rIns="50800" bIns="50800" rtlCol="0" anchor="ctr"/>
            <a:lstStyle/>
            <a:p>
              <a:pPr algn="ctr">
                <a:lnSpc>
                  <a:spcPts val="1760"/>
                </a:lnSpc>
              </a:pPr>
              <a:endParaRPr/>
            </a:p>
          </p:txBody>
        </p:sp>
      </p:grpSp>
      <p:grpSp>
        <p:nvGrpSpPr>
          <p:cNvPr id="7" name="Group 7"/>
          <p:cNvGrpSpPr/>
          <p:nvPr/>
        </p:nvGrpSpPr>
        <p:grpSpPr>
          <a:xfrm>
            <a:off x="1028700" y="2248947"/>
            <a:ext cx="7224375" cy="864199"/>
            <a:chOff x="0" y="0"/>
            <a:chExt cx="1902716" cy="227608"/>
          </a:xfrm>
        </p:grpSpPr>
        <p:sp>
          <p:nvSpPr>
            <p:cNvPr id="8" name="Freeform 8"/>
            <p:cNvSpPr/>
            <p:nvPr/>
          </p:nvSpPr>
          <p:spPr>
            <a:xfrm>
              <a:off x="0" y="0"/>
              <a:ext cx="1902716" cy="227608"/>
            </a:xfrm>
            <a:custGeom>
              <a:avLst/>
              <a:gdLst/>
              <a:ahLst/>
              <a:cxnLst/>
              <a:rect l="l" t="t" r="r" b="b"/>
              <a:pathLst>
                <a:path w="1902716" h="227608">
                  <a:moveTo>
                    <a:pt x="53582" y="0"/>
                  </a:moveTo>
                  <a:lnTo>
                    <a:pt x="1849134" y="0"/>
                  </a:lnTo>
                  <a:cubicBezTo>
                    <a:pt x="1863345" y="0"/>
                    <a:pt x="1876974" y="5645"/>
                    <a:pt x="1887022" y="15694"/>
                  </a:cubicBezTo>
                  <a:cubicBezTo>
                    <a:pt x="1897071" y="25742"/>
                    <a:pt x="1902716" y="39371"/>
                    <a:pt x="1902716" y="53582"/>
                  </a:cubicBezTo>
                  <a:lnTo>
                    <a:pt x="1902716" y="174026"/>
                  </a:lnTo>
                  <a:cubicBezTo>
                    <a:pt x="1902716" y="188237"/>
                    <a:pt x="1897071" y="201866"/>
                    <a:pt x="1887022" y="211914"/>
                  </a:cubicBezTo>
                  <a:cubicBezTo>
                    <a:pt x="1876974" y="221963"/>
                    <a:pt x="1863345" y="227608"/>
                    <a:pt x="1849134" y="227608"/>
                  </a:cubicBezTo>
                  <a:lnTo>
                    <a:pt x="53582" y="227608"/>
                  </a:lnTo>
                  <a:cubicBezTo>
                    <a:pt x="39371" y="227608"/>
                    <a:pt x="25742" y="221963"/>
                    <a:pt x="15694" y="211914"/>
                  </a:cubicBezTo>
                  <a:cubicBezTo>
                    <a:pt x="5645" y="201866"/>
                    <a:pt x="0" y="188237"/>
                    <a:pt x="0" y="174026"/>
                  </a:cubicBezTo>
                  <a:lnTo>
                    <a:pt x="0" y="53582"/>
                  </a:lnTo>
                  <a:cubicBezTo>
                    <a:pt x="0" y="39371"/>
                    <a:pt x="5645" y="25742"/>
                    <a:pt x="15694" y="15694"/>
                  </a:cubicBezTo>
                  <a:cubicBezTo>
                    <a:pt x="25742" y="5645"/>
                    <a:pt x="39371" y="0"/>
                    <a:pt x="53582" y="0"/>
                  </a:cubicBezTo>
                  <a:close/>
                </a:path>
              </a:pathLst>
            </a:custGeom>
            <a:solidFill>
              <a:srgbClr val="FFDE59"/>
            </a:solidFill>
          </p:spPr>
          <p:txBody>
            <a:bodyPr/>
            <a:lstStyle/>
            <a:p>
              <a:endParaRPr lang="en-US"/>
            </a:p>
          </p:txBody>
        </p:sp>
        <p:sp>
          <p:nvSpPr>
            <p:cNvPr id="9" name="TextBox 9"/>
            <p:cNvSpPr txBox="1"/>
            <p:nvPr/>
          </p:nvSpPr>
          <p:spPr>
            <a:xfrm>
              <a:off x="0" y="9525"/>
              <a:ext cx="1902716" cy="218083"/>
            </a:xfrm>
            <a:prstGeom prst="rect">
              <a:avLst/>
            </a:prstGeom>
          </p:spPr>
          <p:txBody>
            <a:bodyPr lIns="50800" tIns="50800" rIns="50800" bIns="50800" rtlCol="0" anchor="ctr"/>
            <a:lstStyle/>
            <a:p>
              <a:pPr algn="ctr">
                <a:lnSpc>
                  <a:spcPts val="1760"/>
                </a:lnSpc>
              </a:pPr>
              <a:endParaRPr/>
            </a:p>
          </p:txBody>
        </p:sp>
      </p:grpSp>
      <p:sp>
        <p:nvSpPr>
          <p:cNvPr id="10" name="Freeform 10"/>
          <p:cNvSpPr/>
          <p:nvPr/>
        </p:nvSpPr>
        <p:spPr>
          <a:xfrm>
            <a:off x="11560122" y="2248947"/>
            <a:ext cx="4545517" cy="4429813"/>
          </a:xfrm>
          <a:custGeom>
            <a:avLst/>
            <a:gdLst/>
            <a:ahLst/>
            <a:cxnLst/>
            <a:rect l="l" t="t" r="r" b="b"/>
            <a:pathLst>
              <a:path w="4545517" h="4429813">
                <a:moveTo>
                  <a:pt x="0" y="0"/>
                </a:moveTo>
                <a:lnTo>
                  <a:pt x="4545517" y="0"/>
                </a:lnTo>
                <a:lnTo>
                  <a:pt x="4545517" y="4429813"/>
                </a:lnTo>
                <a:lnTo>
                  <a:pt x="0" y="44298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12078688" y="2663030"/>
            <a:ext cx="3508384" cy="350838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6666" r="-16666"/>
              </a:stretch>
            </a:blipFill>
          </p:spPr>
          <p:txBody>
            <a:bodyPr/>
            <a:lstStyle/>
            <a:p>
              <a:endParaRPr lang="en-US"/>
            </a:p>
          </p:txBody>
        </p:sp>
      </p:grpSp>
      <p:sp>
        <p:nvSpPr>
          <p:cNvPr id="13" name="TextBox 13"/>
          <p:cNvSpPr txBox="1"/>
          <p:nvPr/>
        </p:nvSpPr>
        <p:spPr>
          <a:xfrm>
            <a:off x="1507523" y="766504"/>
            <a:ext cx="3133364"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14" name="TextBox 14"/>
          <p:cNvSpPr txBox="1"/>
          <p:nvPr/>
        </p:nvSpPr>
        <p:spPr>
          <a:xfrm>
            <a:off x="1028700" y="2506104"/>
            <a:ext cx="7224375" cy="387985"/>
          </a:xfrm>
          <a:prstGeom prst="rect">
            <a:avLst/>
          </a:prstGeom>
        </p:spPr>
        <p:txBody>
          <a:bodyPr lIns="0" tIns="0" rIns="0" bIns="0" rtlCol="0" anchor="t">
            <a:spAutoFit/>
          </a:bodyPr>
          <a:lstStyle/>
          <a:p>
            <a:pPr marL="0" lvl="0" indent="0" algn="ctr">
              <a:lnSpc>
                <a:spcPts val="3079"/>
              </a:lnSpc>
              <a:spcBef>
                <a:spcPct val="0"/>
              </a:spcBef>
            </a:pPr>
            <a:r>
              <a:rPr lang="en-US" sz="2799" b="1" u="none" strike="noStrike">
                <a:solidFill>
                  <a:srgbClr val="000000"/>
                </a:solidFill>
                <a:latin typeface="Space Mono Bold"/>
                <a:ea typeface="Space Mono Bold"/>
                <a:cs typeface="Space Mono Bold"/>
                <a:sym typeface="Space Mono Bold"/>
              </a:rPr>
              <a:t>THE FUTURE OF MONEY</a:t>
            </a:r>
          </a:p>
        </p:txBody>
      </p:sp>
      <p:sp>
        <p:nvSpPr>
          <p:cNvPr id="15" name="TextBox 15"/>
          <p:cNvSpPr txBox="1"/>
          <p:nvPr/>
        </p:nvSpPr>
        <p:spPr>
          <a:xfrm>
            <a:off x="9627938" y="7028719"/>
            <a:ext cx="7631362" cy="2229581"/>
          </a:xfrm>
          <a:prstGeom prst="rect">
            <a:avLst/>
          </a:prstGeom>
        </p:spPr>
        <p:txBody>
          <a:bodyPr lIns="0" tIns="0" rIns="0" bIns="0" rtlCol="0" anchor="t">
            <a:spAutoFit/>
          </a:bodyPr>
          <a:lstStyle/>
          <a:p>
            <a:pPr algn="r">
              <a:lnSpc>
                <a:spcPts val="5751"/>
              </a:lnSpc>
            </a:pPr>
            <a:r>
              <a:rPr lang="en-US" sz="5530">
                <a:solidFill>
                  <a:srgbClr val="FFDE59"/>
                </a:solidFill>
                <a:latin typeface="Bicubik"/>
                <a:ea typeface="Bicubik"/>
                <a:cs typeface="Bicubik"/>
                <a:sym typeface="Bicubik"/>
              </a:rPr>
              <a:t>HOW CRYPTOCURRENCY WORKS</a:t>
            </a:r>
          </a:p>
        </p:txBody>
      </p:sp>
      <p:sp>
        <p:nvSpPr>
          <p:cNvPr id="16" name="TextBox 16"/>
          <p:cNvSpPr txBox="1"/>
          <p:nvPr/>
        </p:nvSpPr>
        <p:spPr>
          <a:xfrm>
            <a:off x="1699599" y="3637875"/>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BLOCKCHAIN</a:t>
            </a:r>
          </a:p>
        </p:txBody>
      </p:sp>
      <p:sp>
        <p:nvSpPr>
          <p:cNvPr id="17" name="TextBox 17"/>
          <p:cNvSpPr txBox="1"/>
          <p:nvPr/>
        </p:nvSpPr>
        <p:spPr>
          <a:xfrm>
            <a:off x="1699599" y="5528930"/>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MINING</a:t>
            </a:r>
          </a:p>
        </p:txBody>
      </p:sp>
      <p:sp>
        <p:nvSpPr>
          <p:cNvPr id="18" name="TextBox 18"/>
          <p:cNvSpPr txBox="1"/>
          <p:nvPr/>
        </p:nvSpPr>
        <p:spPr>
          <a:xfrm>
            <a:off x="1699599" y="7419984"/>
            <a:ext cx="5882578"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WALLETS</a:t>
            </a:r>
          </a:p>
        </p:txBody>
      </p:sp>
      <p:sp>
        <p:nvSpPr>
          <p:cNvPr id="19" name="TextBox 19"/>
          <p:cNvSpPr txBox="1"/>
          <p:nvPr/>
        </p:nvSpPr>
        <p:spPr>
          <a:xfrm>
            <a:off x="1699599" y="7982324"/>
            <a:ext cx="5882578" cy="1332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A CRYPTO WALLET IS A TOOL THAT LETS YOU STORE, SEND, AND RECEIVE CRYPTOCURRENCY. INSTEAD OF HOLDING PHYSICAL MONEY, IT SECURELY STORES THE PRIVATE KEYS (PASSWORDS) THAT GIVE YOU ACCESS TO YOUR DIGITAL ASSETS ON THE BLOCKCHAIN, ALLOWING YOU TO MANAGE YOUR CRYPTO SAFELY FROM A COMPUTER, PHONE, OR HARDWARE DEVICE.</a:t>
            </a:r>
          </a:p>
        </p:txBody>
      </p:sp>
      <p:sp>
        <p:nvSpPr>
          <p:cNvPr id="20" name="TextBox 20"/>
          <p:cNvSpPr txBox="1"/>
          <p:nvPr/>
        </p:nvSpPr>
        <p:spPr>
          <a:xfrm>
            <a:off x="1699599" y="6088364"/>
            <a:ext cx="5882578" cy="11417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CRYPTO MINING IS THE PROCESS OF USING POWERFUL COMPUTERS TO VERIFY CRYPTOCURRENCY TRANSACTIONS AND ADD THEM TO THE BLOCKCHAIN. MINERS SOLVE COMPLEX MATHEMATICAL PROBLEMS TO KEEP THE NETWORK SECURE, AND IN RETURN THEY CAN EARN CRYPTOCURRENCY AS A REWARD FOR HELPING MAINTAIN THE SYSTEM.</a:t>
            </a:r>
          </a:p>
        </p:txBody>
      </p:sp>
      <p:sp>
        <p:nvSpPr>
          <p:cNvPr id="21" name="TextBox 21"/>
          <p:cNvSpPr txBox="1"/>
          <p:nvPr/>
        </p:nvSpPr>
        <p:spPr>
          <a:xfrm>
            <a:off x="1699599" y="4197310"/>
            <a:ext cx="5882578" cy="11417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BLOCKCHAIN IS A SECURE DIGITAL RECORD BOOK THAT STORES INFORMATION ACROSS MANY COMPUTERS INSTEAD OF IN ONE CENTRAL PLACE. EVERY TRANSACTION IS GROUPED INTO “BLOCKS” AND PERMANENTLY LINKED TOGETHER IN A CHAIN, MAKING THE DATA TRANSPARENT, TAMPER-RESISTANT, AND EASY TO VERIFY WITHOUT NEEDING A BANK OR MIDDLEMAN.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1560122" y="2098165"/>
            <a:ext cx="5699178" cy="1426888"/>
            <a:chOff x="0" y="0"/>
            <a:chExt cx="1501018" cy="375806"/>
          </a:xfrm>
        </p:grpSpPr>
        <p:sp>
          <p:nvSpPr>
            <p:cNvPr id="5" name="Freeform 5"/>
            <p:cNvSpPr/>
            <p:nvPr/>
          </p:nvSpPr>
          <p:spPr>
            <a:xfrm>
              <a:off x="0" y="0"/>
              <a:ext cx="1501018" cy="375806"/>
            </a:xfrm>
            <a:custGeom>
              <a:avLst/>
              <a:gdLst/>
              <a:ahLst/>
              <a:cxnLst/>
              <a:rect l="l" t="t" r="r" b="b"/>
              <a:pathLst>
                <a:path w="1501018" h="375806">
                  <a:moveTo>
                    <a:pt x="67921" y="0"/>
                  </a:moveTo>
                  <a:lnTo>
                    <a:pt x="1433097" y="0"/>
                  </a:lnTo>
                  <a:cubicBezTo>
                    <a:pt x="1470609" y="0"/>
                    <a:pt x="1501018" y="30409"/>
                    <a:pt x="1501018" y="67921"/>
                  </a:cubicBezTo>
                  <a:lnTo>
                    <a:pt x="1501018" y="307885"/>
                  </a:lnTo>
                  <a:cubicBezTo>
                    <a:pt x="1501018" y="345397"/>
                    <a:pt x="1470609" y="375806"/>
                    <a:pt x="1433097" y="375806"/>
                  </a:cubicBezTo>
                  <a:lnTo>
                    <a:pt x="67921" y="375806"/>
                  </a:lnTo>
                  <a:cubicBezTo>
                    <a:pt x="30409" y="375806"/>
                    <a:pt x="0" y="345397"/>
                    <a:pt x="0" y="307885"/>
                  </a:cubicBezTo>
                  <a:lnTo>
                    <a:pt x="0" y="67921"/>
                  </a:lnTo>
                  <a:cubicBezTo>
                    <a:pt x="0" y="30409"/>
                    <a:pt x="30409" y="0"/>
                    <a:pt x="67921" y="0"/>
                  </a:cubicBezTo>
                  <a:close/>
                </a:path>
              </a:pathLst>
            </a:custGeom>
            <a:solidFill>
              <a:srgbClr val="FFDE59"/>
            </a:solidFill>
          </p:spPr>
          <p:txBody>
            <a:bodyPr/>
            <a:lstStyle/>
            <a:p>
              <a:endParaRPr lang="en-US"/>
            </a:p>
          </p:txBody>
        </p:sp>
        <p:sp>
          <p:nvSpPr>
            <p:cNvPr id="6" name="TextBox 6"/>
            <p:cNvSpPr txBox="1"/>
            <p:nvPr/>
          </p:nvSpPr>
          <p:spPr>
            <a:xfrm>
              <a:off x="0" y="9525"/>
              <a:ext cx="1501018" cy="366281"/>
            </a:xfrm>
            <a:prstGeom prst="rect">
              <a:avLst/>
            </a:prstGeom>
          </p:spPr>
          <p:txBody>
            <a:bodyPr lIns="50800" tIns="50800" rIns="50800" bIns="50800" rtlCol="0" anchor="ctr"/>
            <a:lstStyle/>
            <a:p>
              <a:pPr algn="ctr">
                <a:lnSpc>
                  <a:spcPts val="1760"/>
                </a:lnSpc>
              </a:pPr>
              <a:endParaRPr/>
            </a:p>
          </p:txBody>
        </p:sp>
      </p:grpSp>
      <p:grpSp>
        <p:nvGrpSpPr>
          <p:cNvPr id="7" name="Group 7"/>
          <p:cNvGrpSpPr/>
          <p:nvPr/>
        </p:nvGrpSpPr>
        <p:grpSpPr>
          <a:xfrm>
            <a:off x="14643016" y="3974229"/>
            <a:ext cx="2616284" cy="2417448"/>
            <a:chOff x="0" y="0"/>
            <a:chExt cx="689063" cy="636694"/>
          </a:xfrm>
        </p:grpSpPr>
        <p:sp>
          <p:nvSpPr>
            <p:cNvPr id="8" name="Freeform 8"/>
            <p:cNvSpPr/>
            <p:nvPr/>
          </p:nvSpPr>
          <p:spPr>
            <a:xfrm>
              <a:off x="0" y="0"/>
              <a:ext cx="689063" cy="636694"/>
            </a:xfrm>
            <a:custGeom>
              <a:avLst/>
              <a:gdLst/>
              <a:ahLst/>
              <a:cxnLst/>
              <a:rect l="l" t="t" r="r" b="b"/>
              <a:pathLst>
                <a:path w="689063" h="636694">
                  <a:moveTo>
                    <a:pt x="147956" y="0"/>
                  </a:moveTo>
                  <a:lnTo>
                    <a:pt x="541106" y="0"/>
                  </a:lnTo>
                  <a:cubicBezTo>
                    <a:pt x="622820" y="0"/>
                    <a:pt x="689063" y="66242"/>
                    <a:pt x="689063" y="147956"/>
                  </a:cubicBezTo>
                  <a:lnTo>
                    <a:pt x="689063" y="488738"/>
                  </a:lnTo>
                  <a:cubicBezTo>
                    <a:pt x="689063" y="527978"/>
                    <a:pt x="673474" y="565612"/>
                    <a:pt x="645727" y="593359"/>
                  </a:cubicBezTo>
                  <a:cubicBezTo>
                    <a:pt x="617980" y="621106"/>
                    <a:pt x="580347" y="636694"/>
                    <a:pt x="541106" y="636694"/>
                  </a:cubicBezTo>
                  <a:lnTo>
                    <a:pt x="147956" y="636694"/>
                  </a:lnTo>
                  <a:cubicBezTo>
                    <a:pt x="66242" y="636694"/>
                    <a:pt x="0" y="570452"/>
                    <a:pt x="0" y="488738"/>
                  </a:cubicBezTo>
                  <a:lnTo>
                    <a:pt x="0" y="147956"/>
                  </a:lnTo>
                  <a:cubicBezTo>
                    <a:pt x="0" y="66242"/>
                    <a:pt x="66242" y="0"/>
                    <a:pt x="147956" y="0"/>
                  </a:cubicBezTo>
                  <a:close/>
                </a:path>
              </a:pathLst>
            </a:custGeom>
            <a:ln w="9525" cap="rnd">
              <a:solidFill>
                <a:srgbClr val="FFDE59"/>
              </a:solidFill>
              <a:prstDash val="solid"/>
              <a:round/>
            </a:ln>
          </p:spPr>
          <p:txBody>
            <a:bodyPr/>
            <a:lstStyle/>
            <a:p>
              <a:endParaRPr lang="en-US"/>
            </a:p>
          </p:txBody>
        </p:sp>
        <p:sp>
          <p:nvSpPr>
            <p:cNvPr id="9" name="TextBox 9"/>
            <p:cNvSpPr txBox="1"/>
            <p:nvPr/>
          </p:nvSpPr>
          <p:spPr>
            <a:xfrm>
              <a:off x="0" y="9525"/>
              <a:ext cx="689063" cy="627169"/>
            </a:xfrm>
            <a:prstGeom prst="rect">
              <a:avLst/>
            </a:prstGeom>
          </p:spPr>
          <p:txBody>
            <a:bodyPr lIns="50800" tIns="50800" rIns="50800" bIns="50800" rtlCol="0" anchor="ctr"/>
            <a:lstStyle/>
            <a:p>
              <a:pPr algn="ctr">
                <a:lnSpc>
                  <a:spcPts val="1760"/>
                </a:lnSpc>
              </a:pPr>
              <a:endParaRPr/>
            </a:p>
          </p:txBody>
        </p:sp>
      </p:grpSp>
      <p:grpSp>
        <p:nvGrpSpPr>
          <p:cNvPr id="10" name="Group 10"/>
          <p:cNvGrpSpPr/>
          <p:nvPr/>
        </p:nvGrpSpPr>
        <p:grpSpPr>
          <a:xfrm>
            <a:off x="11611615" y="3983512"/>
            <a:ext cx="2616284" cy="2417448"/>
            <a:chOff x="0" y="0"/>
            <a:chExt cx="689063" cy="636694"/>
          </a:xfrm>
        </p:grpSpPr>
        <p:sp>
          <p:nvSpPr>
            <p:cNvPr id="11" name="Freeform 11"/>
            <p:cNvSpPr/>
            <p:nvPr/>
          </p:nvSpPr>
          <p:spPr>
            <a:xfrm>
              <a:off x="0" y="0"/>
              <a:ext cx="689063" cy="636694"/>
            </a:xfrm>
            <a:custGeom>
              <a:avLst/>
              <a:gdLst/>
              <a:ahLst/>
              <a:cxnLst/>
              <a:rect l="l" t="t" r="r" b="b"/>
              <a:pathLst>
                <a:path w="689063" h="636694">
                  <a:moveTo>
                    <a:pt x="147956" y="0"/>
                  </a:moveTo>
                  <a:lnTo>
                    <a:pt x="541106" y="0"/>
                  </a:lnTo>
                  <a:cubicBezTo>
                    <a:pt x="622820" y="0"/>
                    <a:pt x="689063" y="66242"/>
                    <a:pt x="689063" y="147956"/>
                  </a:cubicBezTo>
                  <a:lnTo>
                    <a:pt x="689063" y="488738"/>
                  </a:lnTo>
                  <a:cubicBezTo>
                    <a:pt x="689063" y="527978"/>
                    <a:pt x="673474" y="565612"/>
                    <a:pt x="645727" y="593359"/>
                  </a:cubicBezTo>
                  <a:cubicBezTo>
                    <a:pt x="617980" y="621106"/>
                    <a:pt x="580347" y="636694"/>
                    <a:pt x="541106" y="636694"/>
                  </a:cubicBezTo>
                  <a:lnTo>
                    <a:pt x="147956" y="636694"/>
                  </a:lnTo>
                  <a:cubicBezTo>
                    <a:pt x="66242" y="636694"/>
                    <a:pt x="0" y="570452"/>
                    <a:pt x="0" y="488738"/>
                  </a:cubicBezTo>
                  <a:lnTo>
                    <a:pt x="0" y="147956"/>
                  </a:lnTo>
                  <a:cubicBezTo>
                    <a:pt x="0" y="66242"/>
                    <a:pt x="66242" y="0"/>
                    <a:pt x="147956" y="0"/>
                  </a:cubicBezTo>
                  <a:close/>
                </a:path>
              </a:pathLst>
            </a:custGeom>
            <a:ln w="9525" cap="rnd">
              <a:solidFill>
                <a:srgbClr val="FFDE59"/>
              </a:solidFill>
              <a:prstDash val="solid"/>
              <a:round/>
            </a:ln>
          </p:spPr>
          <p:txBody>
            <a:bodyPr/>
            <a:lstStyle/>
            <a:p>
              <a:endParaRPr lang="en-US"/>
            </a:p>
          </p:txBody>
        </p:sp>
        <p:sp>
          <p:nvSpPr>
            <p:cNvPr id="12" name="TextBox 12"/>
            <p:cNvSpPr txBox="1"/>
            <p:nvPr/>
          </p:nvSpPr>
          <p:spPr>
            <a:xfrm>
              <a:off x="0" y="9525"/>
              <a:ext cx="689063" cy="627169"/>
            </a:xfrm>
            <a:prstGeom prst="rect">
              <a:avLst/>
            </a:prstGeom>
          </p:spPr>
          <p:txBody>
            <a:bodyPr lIns="50800" tIns="50800" rIns="50800" bIns="50800" rtlCol="0" anchor="ctr"/>
            <a:lstStyle/>
            <a:p>
              <a:pPr algn="ctr">
                <a:lnSpc>
                  <a:spcPts val="1760"/>
                </a:lnSpc>
              </a:pPr>
              <a:endParaRPr/>
            </a:p>
          </p:txBody>
        </p:sp>
      </p:grpSp>
      <p:grpSp>
        <p:nvGrpSpPr>
          <p:cNvPr id="13" name="Group 13"/>
          <p:cNvGrpSpPr/>
          <p:nvPr/>
        </p:nvGrpSpPr>
        <p:grpSpPr>
          <a:xfrm>
            <a:off x="11560122" y="6840852"/>
            <a:ext cx="2616284" cy="2417448"/>
            <a:chOff x="0" y="0"/>
            <a:chExt cx="689063" cy="636694"/>
          </a:xfrm>
        </p:grpSpPr>
        <p:sp>
          <p:nvSpPr>
            <p:cNvPr id="14" name="Freeform 14"/>
            <p:cNvSpPr/>
            <p:nvPr/>
          </p:nvSpPr>
          <p:spPr>
            <a:xfrm>
              <a:off x="0" y="0"/>
              <a:ext cx="689063" cy="636694"/>
            </a:xfrm>
            <a:custGeom>
              <a:avLst/>
              <a:gdLst/>
              <a:ahLst/>
              <a:cxnLst/>
              <a:rect l="l" t="t" r="r" b="b"/>
              <a:pathLst>
                <a:path w="689063" h="636694">
                  <a:moveTo>
                    <a:pt x="147956" y="0"/>
                  </a:moveTo>
                  <a:lnTo>
                    <a:pt x="541106" y="0"/>
                  </a:lnTo>
                  <a:cubicBezTo>
                    <a:pt x="622820" y="0"/>
                    <a:pt x="689063" y="66242"/>
                    <a:pt x="689063" y="147956"/>
                  </a:cubicBezTo>
                  <a:lnTo>
                    <a:pt x="689063" y="488738"/>
                  </a:lnTo>
                  <a:cubicBezTo>
                    <a:pt x="689063" y="527978"/>
                    <a:pt x="673474" y="565612"/>
                    <a:pt x="645727" y="593359"/>
                  </a:cubicBezTo>
                  <a:cubicBezTo>
                    <a:pt x="617980" y="621106"/>
                    <a:pt x="580347" y="636694"/>
                    <a:pt x="541106" y="636694"/>
                  </a:cubicBezTo>
                  <a:lnTo>
                    <a:pt x="147956" y="636694"/>
                  </a:lnTo>
                  <a:cubicBezTo>
                    <a:pt x="66242" y="636694"/>
                    <a:pt x="0" y="570452"/>
                    <a:pt x="0" y="488738"/>
                  </a:cubicBezTo>
                  <a:lnTo>
                    <a:pt x="0" y="147956"/>
                  </a:lnTo>
                  <a:cubicBezTo>
                    <a:pt x="0" y="66242"/>
                    <a:pt x="66242" y="0"/>
                    <a:pt x="147956" y="0"/>
                  </a:cubicBezTo>
                  <a:close/>
                </a:path>
              </a:pathLst>
            </a:custGeom>
            <a:ln w="9525" cap="rnd">
              <a:solidFill>
                <a:srgbClr val="FFDE59"/>
              </a:solidFill>
              <a:prstDash val="solid"/>
              <a:round/>
            </a:ln>
          </p:spPr>
          <p:txBody>
            <a:bodyPr/>
            <a:lstStyle/>
            <a:p>
              <a:endParaRPr lang="en-US"/>
            </a:p>
          </p:txBody>
        </p:sp>
        <p:sp>
          <p:nvSpPr>
            <p:cNvPr id="15" name="TextBox 15"/>
            <p:cNvSpPr txBox="1"/>
            <p:nvPr/>
          </p:nvSpPr>
          <p:spPr>
            <a:xfrm>
              <a:off x="0" y="9525"/>
              <a:ext cx="689063" cy="627169"/>
            </a:xfrm>
            <a:prstGeom prst="rect">
              <a:avLst/>
            </a:prstGeom>
          </p:spPr>
          <p:txBody>
            <a:bodyPr lIns="50800" tIns="50800" rIns="50800" bIns="50800" rtlCol="0" anchor="ctr"/>
            <a:lstStyle/>
            <a:p>
              <a:pPr algn="ctr">
                <a:lnSpc>
                  <a:spcPts val="1760"/>
                </a:lnSpc>
              </a:pPr>
              <a:endParaRPr/>
            </a:p>
          </p:txBody>
        </p:sp>
      </p:grpSp>
      <p:grpSp>
        <p:nvGrpSpPr>
          <p:cNvPr id="16" name="Group 16"/>
          <p:cNvGrpSpPr/>
          <p:nvPr/>
        </p:nvGrpSpPr>
        <p:grpSpPr>
          <a:xfrm>
            <a:off x="14643016" y="6840852"/>
            <a:ext cx="2616284" cy="2417448"/>
            <a:chOff x="0" y="0"/>
            <a:chExt cx="689063" cy="636694"/>
          </a:xfrm>
        </p:grpSpPr>
        <p:sp>
          <p:nvSpPr>
            <p:cNvPr id="17" name="Freeform 17"/>
            <p:cNvSpPr/>
            <p:nvPr/>
          </p:nvSpPr>
          <p:spPr>
            <a:xfrm>
              <a:off x="0" y="0"/>
              <a:ext cx="689063" cy="636694"/>
            </a:xfrm>
            <a:custGeom>
              <a:avLst/>
              <a:gdLst/>
              <a:ahLst/>
              <a:cxnLst/>
              <a:rect l="l" t="t" r="r" b="b"/>
              <a:pathLst>
                <a:path w="689063" h="636694">
                  <a:moveTo>
                    <a:pt x="147956" y="0"/>
                  </a:moveTo>
                  <a:lnTo>
                    <a:pt x="541106" y="0"/>
                  </a:lnTo>
                  <a:cubicBezTo>
                    <a:pt x="622820" y="0"/>
                    <a:pt x="689063" y="66242"/>
                    <a:pt x="689063" y="147956"/>
                  </a:cubicBezTo>
                  <a:lnTo>
                    <a:pt x="689063" y="488738"/>
                  </a:lnTo>
                  <a:cubicBezTo>
                    <a:pt x="689063" y="527978"/>
                    <a:pt x="673474" y="565612"/>
                    <a:pt x="645727" y="593359"/>
                  </a:cubicBezTo>
                  <a:cubicBezTo>
                    <a:pt x="617980" y="621106"/>
                    <a:pt x="580347" y="636694"/>
                    <a:pt x="541106" y="636694"/>
                  </a:cubicBezTo>
                  <a:lnTo>
                    <a:pt x="147956" y="636694"/>
                  </a:lnTo>
                  <a:cubicBezTo>
                    <a:pt x="66242" y="636694"/>
                    <a:pt x="0" y="570452"/>
                    <a:pt x="0" y="488738"/>
                  </a:cubicBezTo>
                  <a:lnTo>
                    <a:pt x="0" y="147956"/>
                  </a:lnTo>
                  <a:cubicBezTo>
                    <a:pt x="0" y="66242"/>
                    <a:pt x="66242" y="0"/>
                    <a:pt x="147956" y="0"/>
                  </a:cubicBezTo>
                  <a:close/>
                </a:path>
              </a:pathLst>
            </a:custGeom>
            <a:ln w="9525" cap="rnd">
              <a:solidFill>
                <a:srgbClr val="FFDE59"/>
              </a:solidFill>
              <a:prstDash val="solid"/>
              <a:round/>
            </a:ln>
          </p:spPr>
          <p:txBody>
            <a:bodyPr/>
            <a:lstStyle/>
            <a:p>
              <a:endParaRPr lang="en-US"/>
            </a:p>
          </p:txBody>
        </p:sp>
        <p:sp>
          <p:nvSpPr>
            <p:cNvPr id="18" name="TextBox 18"/>
            <p:cNvSpPr txBox="1"/>
            <p:nvPr/>
          </p:nvSpPr>
          <p:spPr>
            <a:xfrm>
              <a:off x="0" y="9525"/>
              <a:ext cx="689063" cy="627169"/>
            </a:xfrm>
            <a:prstGeom prst="rect">
              <a:avLst/>
            </a:prstGeom>
          </p:spPr>
          <p:txBody>
            <a:bodyPr lIns="50800" tIns="50800" rIns="50800" bIns="50800" rtlCol="0" anchor="ctr"/>
            <a:lstStyle/>
            <a:p>
              <a:pPr algn="ctr">
                <a:lnSpc>
                  <a:spcPts val="1760"/>
                </a:lnSpc>
              </a:pPr>
              <a:endParaRPr/>
            </a:p>
          </p:txBody>
        </p:sp>
      </p:grpSp>
      <p:sp>
        <p:nvSpPr>
          <p:cNvPr id="19" name="Freeform 19"/>
          <p:cNvSpPr/>
          <p:nvPr/>
        </p:nvSpPr>
        <p:spPr>
          <a:xfrm>
            <a:off x="6507269" y="2403304"/>
            <a:ext cx="4866563" cy="4742687"/>
          </a:xfrm>
          <a:custGeom>
            <a:avLst/>
            <a:gdLst/>
            <a:ahLst/>
            <a:cxnLst/>
            <a:rect l="l" t="t" r="r" b="b"/>
            <a:pathLst>
              <a:path w="4866563" h="4742687">
                <a:moveTo>
                  <a:pt x="0" y="0"/>
                </a:moveTo>
                <a:lnTo>
                  <a:pt x="4866563" y="0"/>
                </a:lnTo>
                <a:lnTo>
                  <a:pt x="4866563" y="4742687"/>
                </a:lnTo>
                <a:lnTo>
                  <a:pt x="0" y="47426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0" name="Group 20"/>
          <p:cNvGrpSpPr/>
          <p:nvPr/>
        </p:nvGrpSpPr>
        <p:grpSpPr>
          <a:xfrm>
            <a:off x="6889806" y="2896558"/>
            <a:ext cx="3756179" cy="375617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4906" r="-24906"/>
              </a:stretch>
            </a:blipFill>
          </p:spPr>
          <p:txBody>
            <a:bodyPr/>
            <a:lstStyle/>
            <a:p>
              <a:endParaRPr lang="en-US"/>
            </a:p>
          </p:txBody>
        </p:sp>
      </p:grpSp>
      <p:grpSp>
        <p:nvGrpSpPr>
          <p:cNvPr id="22" name="Group 22"/>
          <p:cNvGrpSpPr/>
          <p:nvPr/>
        </p:nvGrpSpPr>
        <p:grpSpPr>
          <a:xfrm>
            <a:off x="14781692" y="6941948"/>
            <a:ext cx="2338931" cy="2215257"/>
            <a:chOff x="0" y="0"/>
            <a:chExt cx="972045" cy="920647"/>
          </a:xfrm>
        </p:grpSpPr>
        <p:sp>
          <p:nvSpPr>
            <p:cNvPr id="23" name="Freeform 23"/>
            <p:cNvSpPr/>
            <p:nvPr/>
          </p:nvSpPr>
          <p:spPr>
            <a:xfrm>
              <a:off x="0" y="0"/>
              <a:ext cx="972045" cy="920647"/>
            </a:xfrm>
            <a:custGeom>
              <a:avLst/>
              <a:gdLst/>
              <a:ahLst/>
              <a:cxnLst/>
              <a:rect l="l" t="t" r="r" b="b"/>
              <a:pathLst>
                <a:path w="972045" h="920647">
                  <a:moveTo>
                    <a:pt x="165501" y="0"/>
                  </a:moveTo>
                  <a:lnTo>
                    <a:pt x="806544" y="0"/>
                  </a:lnTo>
                  <a:cubicBezTo>
                    <a:pt x="850437" y="0"/>
                    <a:pt x="892533" y="17437"/>
                    <a:pt x="923571" y="48474"/>
                  </a:cubicBezTo>
                  <a:cubicBezTo>
                    <a:pt x="954608" y="79512"/>
                    <a:pt x="972045" y="121608"/>
                    <a:pt x="972045" y="165501"/>
                  </a:cubicBezTo>
                  <a:lnTo>
                    <a:pt x="972045" y="755145"/>
                  </a:lnTo>
                  <a:cubicBezTo>
                    <a:pt x="972045" y="799039"/>
                    <a:pt x="954608" y="841135"/>
                    <a:pt x="923571" y="872172"/>
                  </a:cubicBezTo>
                  <a:cubicBezTo>
                    <a:pt x="892533" y="903210"/>
                    <a:pt x="850437" y="920647"/>
                    <a:pt x="806544" y="920647"/>
                  </a:cubicBezTo>
                  <a:lnTo>
                    <a:pt x="165501" y="920647"/>
                  </a:lnTo>
                  <a:cubicBezTo>
                    <a:pt x="121608" y="920647"/>
                    <a:pt x="79512" y="903210"/>
                    <a:pt x="48474" y="872172"/>
                  </a:cubicBezTo>
                  <a:cubicBezTo>
                    <a:pt x="17437" y="841135"/>
                    <a:pt x="0" y="799039"/>
                    <a:pt x="0" y="755145"/>
                  </a:cubicBezTo>
                  <a:lnTo>
                    <a:pt x="0" y="165501"/>
                  </a:lnTo>
                  <a:cubicBezTo>
                    <a:pt x="0" y="121608"/>
                    <a:pt x="17437" y="79512"/>
                    <a:pt x="48474" y="48474"/>
                  </a:cubicBezTo>
                  <a:cubicBezTo>
                    <a:pt x="79512" y="17437"/>
                    <a:pt x="121608" y="0"/>
                    <a:pt x="165501" y="0"/>
                  </a:cubicBezTo>
                  <a:close/>
                </a:path>
              </a:pathLst>
            </a:custGeom>
            <a:blipFill>
              <a:blip r:embed="rId8"/>
              <a:stretch>
                <a:fillRect l="-33415" r="-8741"/>
              </a:stretch>
            </a:blipFill>
          </p:spPr>
          <p:txBody>
            <a:bodyPr/>
            <a:lstStyle/>
            <a:p>
              <a:endParaRPr lang="en-US"/>
            </a:p>
          </p:txBody>
        </p:sp>
      </p:grpSp>
      <p:sp>
        <p:nvSpPr>
          <p:cNvPr id="24" name="TextBox 24"/>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25" name="TextBox 25"/>
          <p:cNvSpPr txBox="1"/>
          <p:nvPr/>
        </p:nvSpPr>
        <p:spPr>
          <a:xfrm>
            <a:off x="334851" y="1469290"/>
            <a:ext cx="5934294" cy="4761230"/>
          </a:xfrm>
          <a:prstGeom prst="rect">
            <a:avLst/>
          </a:prstGeom>
        </p:spPr>
        <p:txBody>
          <a:bodyPr lIns="0" tIns="0" rIns="0" bIns="0" rtlCol="0" anchor="t">
            <a:spAutoFit/>
          </a:bodyPr>
          <a:lstStyle/>
          <a:p>
            <a:pPr algn="just">
              <a:lnSpc>
                <a:spcPts val="1540"/>
              </a:lnSpc>
            </a:pPr>
            <a:r>
              <a:rPr lang="en-US" sz="1400" b="1">
                <a:solidFill>
                  <a:srgbClr val="FFFFFF"/>
                </a:solidFill>
                <a:latin typeface="Space Mono Bold"/>
                <a:ea typeface="Space Mono Bold"/>
                <a:cs typeface="Space Mono Bold"/>
                <a:sym typeface="Space Mono Bold"/>
              </a:rPr>
              <a:t>BITCOIN (BTC) – THE FIRST AND MOST WELL-KNOWN CRYPTOCURRENCY, OFTEN CALLED DIGITAL GOLD.</a:t>
            </a:r>
          </a:p>
          <a:p>
            <a:pPr algn="just">
              <a:lnSpc>
                <a:spcPts val="1540"/>
              </a:lnSpc>
            </a:pPr>
            <a:endParaRPr lang="en-US" sz="1400" b="1">
              <a:solidFill>
                <a:srgbClr val="FFFFFF"/>
              </a:solidFill>
              <a:latin typeface="Space Mono Bold"/>
              <a:ea typeface="Space Mono Bold"/>
              <a:cs typeface="Space Mono Bold"/>
              <a:sym typeface="Space Mono Bold"/>
            </a:endParaRPr>
          </a:p>
          <a:p>
            <a:pPr algn="just">
              <a:lnSpc>
                <a:spcPts val="1540"/>
              </a:lnSpc>
            </a:pPr>
            <a:r>
              <a:rPr lang="en-US" sz="1400" b="1">
                <a:solidFill>
                  <a:srgbClr val="FFFFFF"/>
                </a:solidFill>
                <a:latin typeface="Space Mono Bold"/>
                <a:ea typeface="Space Mono Bold"/>
                <a:cs typeface="Space Mono Bold"/>
                <a:sym typeface="Space Mono Bold"/>
              </a:rPr>
              <a:t>ETHEREUM (ETH) – A PLATFORM THAT INTRODUCED SMART CONTRACTS AND POWERS MANY CRYPTO APPS.</a:t>
            </a:r>
          </a:p>
          <a:p>
            <a:pPr algn="just">
              <a:lnSpc>
                <a:spcPts val="1540"/>
              </a:lnSpc>
            </a:pPr>
            <a:endParaRPr lang="en-US" sz="1400" b="1">
              <a:solidFill>
                <a:srgbClr val="FFFFFF"/>
              </a:solidFill>
              <a:latin typeface="Space Mono Bold"/>
              <a:ea typeface="Space Mono Bold"/>
              <a:cs typeface="Space Mono Bold"/>
              <a:sym typeface="Space Mono Bold"/>
            </a:endParaRPr>
          </a:p>
          <a:p>
            <a:pPr algn="just">
              <a:lnSpc>
                <a:spcPts val="1540"/>
              </a:lnSpc>
            </a:pPr>
            <a:r>
              <a:rPr lang="en-US" sz="1400" b="1">
                <a:solidFill>
                  <a:srgbClr val="FFFFFF"/>
                </a:solidFill>
                <a:latin typeface="Space Mono Bold"/>
                <a:ea typeface="Space Mono Bold"/>
                <a:cs typeface="Space Mono Bold"/>
                <a:sym typeface="Space Mono Bold"/>
              </a:rPr>
              <a:t>TETHER (USDT) – A STABLECOIN DESIGNED TO STAY CLOSE TO THE VALUE OF THE U.S. DOLLAR.</a:t>
            </a:r>
          </a:p>
          <a:p>
            <a:pPr algn="just">
              <a:lnSpc>
                <a:spcPts val="1540"/>
              </a:lnSpc>
            </a:pPr>
            <a:endParaRPr lang="en-US" sz="1400" b="1">
              <a:solidFill>
                <a:srgbClr val="FFFFFF"/>
              </a:solidFill>
              <a:latin typeface="Space Mono Bold"/>
              <a:ea typeface="Space Mono Bold"/>
              <a:cs typeface="Space Mono Bold"/>
              <a:sym typeface="Space Mono Bold"/>
            </a:endParaRPr>
          </a:p>
          <a:p>
            <a:pPr algn="just">
              <a:lnSpc>
                <a:spcPts val="1540"/>
              </a:lnSpc>
            </a:pPr>
            <a:r>
              <a:rPr lang="en-US" sz="1400" b="1">
                <a:solidFill>
                  <a:srgbClr val="FFFFFF"/>
                </a:solidFill>
                <a:latin typeface="Space Mono Bold"/>
                <a:ea typeface="Space Mono Bold"/>
                <a:cs typeface="Space Mono Bold"/>
                <a:sym typeface="Space Mono Bold"/>
              </a:rPr>
              <a:t>BNB (BNB) – ORIGINALLY CREATED BY THE BINANCE EXCHANGE AND USED ACROSS ITS ECOSYSTEM.</a:t>
            </a:r>
          </a:p>
          <a:p>
            <a:pPr algn="just">
              <a:lnSpc>
                <a:spcPts val="1540"/>
              </a:lnSpc>
            </a:pPr>
            <a:endParaRPr lang="en-US" sz="1400" b="1">
              <a:solidFill>
                <a:srgbClr val="FFFFFF"/>
              </a:solidFill>
              <a:latin typeface="Space Mono Bold"/>
              <a:ea typeface="Space Mono Bold"/>
              <a:cs typeface="Space Mono Bold"/>
              <a:sym typeface="Space Mono Bold"/>
            </a:endParaRPr>
          </a:p>
          <a:p>
            <a:pPr algn="just">
              <a:lnSpc>
                <a:spcPts val="1540"/>
              </a:lnSpc>
            </a:pPr>
            <a:r>
              <a:rPr lang="en-US" sz="1400" b="1">
                <a:solidFill>
                  <a:srgbClr val="FFFFFF"/>
                </a:solidFill>
                <a:latin typeface="Space Mono Bold"/>
                <a:ea typeface="Space Mono Bold"/>
                <a:cs typeface="Space Mono Bold"/>
                <a:sym typeface="Space Mono Bold"/>
              </a:rPr>
              <a:t>SOLANA (SOL) – KNOWN FOR FAST TRANSACTIONS AND LOW FEES.</a:t>
            </a:r>
          </a:p>
          <a:p>
            <a:pPr algn="just">
              <a:lnSpc>
                <a:spcPts val="1540"/>
              </a:lnSpc>
            </a:pPr>
            <a:endParaRPr lang="en-US" sz="1400" b="1">
              <a:solidFill>
                <a:srgbClr val="FFFFFF"/>
              </a:solidFill>
              <a:latin typeface="Space Mono Bold"/>
              <a:ea typeface="Space Mono Bold"/>
              <a:cs typeface="Space Mono Bold"/>
              <a:sym typeface="Space Mono Bold"/>
            </a:endParaRPr>
          </a:p>
          <a:p>
            <a:pPr algn="just">
              <a:lnSpc>
                <a:spcPts val="1540"/>
              </a:lnSpc>
            </a:pPr>
            <a:r>
              <a:rPr lang="en-US" sz="1400" b="1">
                <a:solidFill>
                  <a:srgbClr val="FFFFFF"/>
                </a:solidFill>
                <a:latin typeface="Space Mono Bold"/>
                <a:ea typeface="Space Mono Bold"/>
                <a:cs typeface="Space Mono Bold"/>
                <a:sym typeface="Space Mono Bold"/>
              </a:rPr>
              <a:t>XRP (XRP) – FOCUSED ON FAST GLOBAL PAYMENTS AND BANKING PARTNERSHIPS.</a:t>
            </a:r>
          </a:p>
          <a:p>
            <a:pPr algn="just">
              <a:lnSpc>
                <a:spcPts val="1540"/>
              </a:lnSpc>
            </a:pPr>
            <a:endParaRPr lang="en-US" sz="1400" b="1">
              <a:solidFill>
                <a:srgbClr val="FFFFFF"/>
              </a:solidFill>
              <a:latin typeface="Space Mono Bold"/>
              <a:ea typeface="Space Mono Bold"/>
              <a:cs typeface="Space Mono Bold"/>
              <a:sym typeface="Space Mono Bold"/>
            </a:endParaRPr>
          </a:p>
          <a:p>
            <a:pPr algn="just">
              <a:lnSpc>
                <a:spcPts val="1540"/>
              </a:lnSpc>
            </a:pPr>
            <a:r>
              <a:rPr lang="en-US" sz="1400" b="1">
                <a:solidFill>
                  <a:srgbClr val="FFFFFF"/>
                </a:solidFill>
                <a:latin typeface="Space Mono Bold"/>
                <a:ea typeface="Space Mono Bold"/>
                <a:cs typeface="Space Mono Bold"/>
                <a:sym typeface="Space Mono Bold"/>
              </a:rPr>
              <a:t>DOGECOIN (DOGE) – A POPULAR MEME COIN THAT GAINED MASSIVE COMMUNITY SUPPORT.</a:t>
            </a:r>
          </a:p>
          <a:p>
            <a:pPr algn="just">
              <a:lnSpc>
                <a:spcPts val="1540"/>
              </a:lnSpc>
            </a:pPr>
            <a:endParaRPr lang="en-US" sz="1400" b="1">
              <a:solidFill>
                <a:srgbClr val="FFFFFF"/>
              </a:solidFill>
              <a:latin typeface="Space Mono Bold"/>
              <a:ea typeface="Space Mono Bold"/>
              <a:cs typeface="Space Mono Bold"/>
              <a:sym typeface="Space Mono Bold"/>
            </a:endParaRPr>
          </a:p>
          <a:p>
            <a:pPr algn="just">
              <a:lnSpc>
                <a:spcPts val="1540"/>
              </a:lnSpc>
            </a:pPr>
            <a:r>
              <a:rPr lang="en-US" sz="1400" b="1">
                <a:solidFill>
                  <a:srgbClr val="FFFFFF"/>
                </a:solidFill>
                <a:latin typeface="Space Mono Bold"/>
                <a:ea typeface="Space Mono Bold"/>
                <a:cs typeface="Space Mono Bold"/>
                <a:sym typeface="Space Mono Bold"/>
              </a:rPr>
              <a:t>THESE PROJECTS REPRESENT DIFFERENT PARTS OF THE CRYPTO ECOSYSTEM—FROM PAYMENTS AND SMART CONTRACTS TO STABLECOINS AND COMMUNITY-DRIVEN TOKENS.</a:t>
            </a:r>
          </a:p>
          <a:p>
            <a:pPr algn="just">
              <a:lnSpc>
                <a:spcPts val="1540"/>
              </a:lnSpc>
            </a:pPr>
            <a:endParaRPr lang="en-US" sz="1400" b="1">
              <a:solidFill>
                <a:srgbClr val="FFFFFF"/>
              </a:solidFill>
              <a:latin typeface="Space Mono Bold"/>
              <a:ea typeface="Space Mono Bold"/>
              <a:cs typeface="Space Mono Bold"/>
              <a:sym typeface="Space Mono Bold"/>
            </a:endParaRPr>
          </a:p>
        </p:txBody>
      </p:sp>
      <p:sp>
        <p:nvSpPr>
          <p:cNvPr id="26" name="TextBox 26"/>
          <p:cNvSpPr txBox="1"/>
          <p:nvPr/>
        </p:nvSpPr>
        <p:spPr>
          <a:xfrm>
            <a:off x="12494171" y="2441404"/>
            <a:ext cx="4190589" cy="778510"/>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000000"/>
                </a:solidFill>
                <a:latin typeface="Space Mono Bold"/>
                <a:ea typeface="Space Mono Bold"/>
                <a:cs typeface="Space Mono Bold"/>
                <a:sym typeface="Space Mono Bold"/>
              </a:rPr>
              <a:t>THE LEADING PLAYERS IN THE MARKET</a:t>
            </a:r>
          </a:p>
        </p:txBody>
      </p:sp>
      <p:sp>
        <p:nvSpPr>
          <p:cNvPr id="27" name="TextBox 27"/>
          <p:cNvSpPr txBox="1"/>
          <p:nvPr/>
        </p:nvSpPr>
        <p:spPr>
          <a:xfrm>
            <a:off x="1028700" y="7615274"/>
            <a:ext cx="9463048" cy="1679137"/>
          </a:xfrm>
          <a:prstGeom prst="rect">
            <a:avLst/>
          </a:prstGeom>
        </p:spPr>
        <p:txBody>
          <a:bodyPr lIns="0" tIns="0" rIns="0" bIns="0" rtlCol="0" anchor="t">
            <a:spAutoFit/>
          </a:bodyPr>
          <a:lstStyle/>
          <a:p>
            <a:pPr algn="l">
              <a:lnSpc>
                <a:spcPts val="6468"/>
              </a:lnSpc>
            </a:pPr>
            <a:r>
              <a:rPr lang="en-US" sz="6219">
                <a:solidFill>
                  <a:srgbClr val="FFDE59"/>
                </a:solidFill>
                <a:latin typeface="Bicubik"/>
                <a:ea typeface="Bicubik"/>
                <a:cs typeface="Bicubik"/>
                <a:sym typeface="Bicubik"/>
              </a:rPr>
              <a:t>POPULAR CRYPTOCURRENCIES</a:t>
            </a:r>
          </a:p>
        </p:txBody>
      </p:sp>
      <p:sp>
        <p:nvSpPr>
          <p:cNvPr id="28" name="TextBox 28"/>
          <p:cNvSpPr txBox="1"/>
          <p:nvPr/>
        </p:nvSpPr>
        <p:spPr>
          <a:xfrm>
            <a:off x="11611615" y="4812748"/>
            <a:ext cx="2564791" cy="778510"/>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FFDE59"/>
                </a:solidFill>
                <a:latin typeface="Space Mono Bold"/>
                <a:ea typeface="Space Mono Bold"/>
                <a:cs typeface="Space Mono Bold"/>
                <a:sym typeface="Space Mono Bold"/>
              </a:rPr>
              <a:t>BITCOIN (BTC)</a:t>
            </a:r>
          </a:p>
        </p:txBody>
      </p:sp>
      <p:sp>
        <p:nvSpPr>
          <p:cNvPr id="29" name="TextBox 29"/>
          <p:cNvSpPr txBox="1"/>
          <p:nvPr/>
        </p:nvSpPr>
        <p:spPr>
          <a:xfrm>
            <a:off x="14668762" y="4822031"/>
            <a:ext cx="2564791" cy="778510"/>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FFDE59"/>
                </a:solidFill>
                <a:latin typeface="Space Mono Bold"/>
                <a:ea typeface="Space Mono Bold"/>
                <a:cs typeface="Space Mono Bold"/>
                <a:sym typeface="Space Mono Bold"/>
              </a:rPr>
              <a:t>ETHEREUM (ETH)</a:t>
            </a:r>
          </a:p>
        </p:txBody>
      </p:sp>
      <p:sp>
        <p:nvSpPr>
          <p:cNvPr id="30" name="TextBox 30"/>
          <p:cNvSpPr txBox="1"/>
          <p:nvPr/>
        </p:nvSpPr>
        <p:spPr>
          <a:xfrm>
            <a:off x="11560122" y="7679371"/>
            <a:ext cx="2564791" cy="778510"/>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FFDE59"/>
                </a:solidFill>
                <a:latin typeface="Space Mono Bold"/>
                <a:ea typeface="Space Mono Bold"/>
                <a:cs typeface="Space Mono Bold"/>
                <a:sym typeface="Space Mono Bold"/>
              </a:rPr>
              <a:t>BINANCE COIN (BNB)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1264546" y="2343639"/>
            <a:ext cx="5994754" cy="2799861"/>
            <a:chOff x="0" y="0"/>
            <a:chExt cx="1578865" cy="737412"/>
          </a:xfrm>
        </p:grpSpPr>
        <p:sp>
          <p:nvSpPr>
            <p:cNvPr id="5" name="Freeform 5"/>
            <p:cNvSpPr/>
            <p:nvPr/>
          </p:nvSpPr>
          <p:spPr>
            <a:xfrm>
              <a:off x="0" y="0"/>
              <a:ext cx="1578865" cy="737412"/>
            </a:xfrm>
            <a:custGeom>
              <a:avLst/>
              <a:gdLst/>
              <a:ahLst/>
              <a:cxnLst/>
              <a:rect l="l" t="t" r="r" b="b"/>
              <a:pathLst>
                <a:path w="1578865" h="737412">
                  <a:moveTo>
                    <a:pt x="64572" y="0"/>
                  </a:moveTo>
                  <a:lnTo>
                    <a:pt x="1514293" y="0"/>
                  </a:lnTo>
                  <a:cubicBezTo>
                    <a:pt x="1531418" y="0"/>
                    <a:pt x="1547843" y="6803"/>
                    <a:pt x="1559952" y="18913"/>
                  </a:cubicBezTo>
                  <a:cubicBezTo>
                    <a:pt x="1572062" y="31023"/>
                    <a:pt x="1578865" y="47447"/>
                    <a:pt x="1578865" y="64572"/>
                  </a:cubicBezTo>
                  <a:lnTo>
                    <a:pt x="1578865" y="672839"/>
                  </a:lnTo>
                  <a:cubicBezTo>
                    <a:pt x="1578865" y="689965"/>
                    <a:pt x="1572062" y="706389"/>
                    <a:pt x="1559952" y="718499"/>
                  </a:cubicBezTo>
                  <a:cubicBezTo>
                    <a:pt x="1547843" y="730609"/>
                    <a:pt x="1531418" y="737412"/>
                    <a:pt x="1514293" y="737412"/>
                  </a:cubicBezTo>
                  <a:lnTo>
                    <a:pt x="64572" y="737412"/>
                  </a:lnTo>
                  <a:cubicBezTo>
                    <a:pt x="28910" y="737412"/>
                    <a:pt x="0" y="708502"/>
                    <a:pt x="0" y="672839"/>
                  </a:cubicBezTo>
                  <a:lnTo>
                    <a:pt x="0" y="64572"/>
                  </a:lnTo>
                  <a:cubicBezTo>
                    <a:pt x="0" y="28910"/>
                    <a:pt x="28910" y="0"/>
                    <a:pt x="64572" y="0"/>
                  </a:cubicBezTo>
                  <a:close/>
                </a:path>
              </a:pathLst>
            </a:custGeom>
            <a:ln w="9525" cap="rnd">
              <a:solidFill>
                <a:srgbClr val="FFDE59"/>
              </a:solidFill>
              <a:prstDash val="solid"/>
              <a:round/>
            </a:ln>
          </p:spPr>
          <p:txBody>
            <a:bodyPr/>
            <a:lstStyle/>
            <a:p>
              <a:endParaRPr lang="en-US"/>
            </a:p>
          </p:txBody>
        </p:sp>
        <p:sp>
          <p:nvSpPr>
            <p:cNvPr id="6" name="TextBox 6"/>
            <p:cNvSpPr txBox="1"/>
            <p:nvPr/>
          </p:nvSpPr>
          <p:spPr>
            <a:xfrm>
              <a:off x="0" y="9525"/>
              <a:ext cx="1578865" cy="727887"/>
            </a:xfrm>
            <a:prstGeom prst="rect">
              <a:avLst/>
            </a:prstGeom>
          </p:spPr>
          <p:txBody>
            <a:bodyPr lIns="50800" tIns="50800" rIns="50800" bIns="50800" rtlCol="0" anchor="ctr"/>
            <a:lstStyle/>
            <a:p>
              <a:pPr algn="ctr">
                <a:lnSpc>
                  <a:spcPts val="1760"/>
                </a:lnSpc>
              </a:pPr>
              <a:endParaRPr/>
            </a:p>
          </p:txBody>
        </p:sp>
      </p:grpSp>
      <p:grpSp>
        <p:nvGrpSpPr>
          <p:cNvPr id="7" name="Group 7"/>
          <p:cNvGrpSpPr/>
          <p:nvPr/>
        </p:nvGrpSpPr>
        <p:grpSpPr>
          <a:xfrm>
            <a:off x="1028700" y="4279301"/>
            <a:ext cx="4241092" cy="864199"/>
            <a:chOff x="0" y="0"/>
            <a:chExt cx="1116996" cy="227608"/>
          </a:xfrm>
        </p:grpSpPr>
        <p:sp>
          <p:nvSpPr>
            <p:cNvPr id="8" name="Freeform 8"/>
            <p:cNvSpPr/>
            <p:nvPr/>
          </p:nvSpPr>
          <p:spPr>
            <a:xfrm>
              <a:off x="0" y="0"/>
              <a:ext cx="1116996" cy="227608"/>
            </a:xfrm>
            <a:custGeom>
              <a:avLst/>
              <a:gdLst/>
              <a:ahLst/>
              <a:cxnLst/>
              <a:rect l="l" t="t" r="r" b="b"/>
              <a:pathLst>
                <a:path w="1116996" h="227608">
                  <a:moveTo>
                    <a:pt x="91273" y="0"/>
                  </a:moveTo>
                  <a:lnTo>
                    <a:pt x="1025723" y="0"/>
                  </a:lnTo>
                  <a:cubicBezTo>
                    <a:pt x="1049930" y="0"/>
                    <a:pt x="1073145" y="9616"/>
                    <a:pt x="1090262" y="26733"/>
                  </a:cubicBezTo>
                  <a:cubicBezTo>
                    <a:pt x="1107379" y="43850"/>
                    <a:pt x="1116996" y="67066"/>
                    <a:pt x="1116996" y="91273"/>
                  </a:cubicBezTo>
                  <a:lnTo>
                    <a:pt x="1116996" y="136335"/>
                  </a:lnTo>
                  <a:cubicBezTo>
                    <a:pt x="1116996" y="160542"/>
                    <a:pt x="1107379" y="183758"/>
                    <a:pt x="1090262" y="200875"/>
                  </a:cubicBezTo>
                  <a:cubicBezTo>
                    <a:pt x="1073145" y="217992"/>
                    <a:pt x="1049930" y="227608"/>
                    <a:pt x="1025723" y="227608"/>
                  </a:cubicBezTo>
                  <a:lnTo>
                    <a:pt x="91273" y="227608"/>
                  </a:lnTo>
                  <a:cubicBezTo>
                    <a:pt x="40864" y="227608"/>
                    <a:pt x="0" y="186744"/>
                    <a:pt x="0" y="136335"/>
                  </a:cubicBezTo>
                  <a:lnTo>
                    <a:pt x="0" y="91273"/>
                  </a:lnTo>
                  <a:cubicBezTo>
                    <a:pt x="0" y="67066"/>
                    <a:pt x="9616" y="43850"/>
                    <a:pt x="26733" y="26733"/>
                  </a:cubicBezTo>
                  <a:cubicBezTo>
                    <a:pt x="43850" y="9616"/>
                    <a:pt x="67066" y="0"/>
                    <a:pt x="91273" y="0"/>
                  </a:cubicBezTo>
                  <a:close/>
                </a:path>
              </a:pathLst>
            </a:custGeom>
            <a:solidFill>
              <a:srgbClr val="FFDE59"/>
            </a:solidFill>
          </p:spPr>
          <p:txBody>
            <a:bodyPr/>
            <a:lstStyle/>
            <a:p>
              <a:endParaRPr lang="en-US"/>
            </a:p>
          </p:txBody>
        </p:sp>
        <p:sp>
          <p:nvSpPr>
            <p:cNvPr id="9" name="TextBox 9"/>
            <p:cNvSpPr txBox="1"/>
            <p:nvPr/>
          </p:nvSpPr>
          <p:spPr>
            <a:xfrm>
              <a:off x="0" y="9525"/>
              <a:ext cx="1116996" cy="218083"/>
            </a:xfrm>
            <a:prstGeom prst="rect">
              <a:avLst/>
            </a:prstGeom>
          </p:spPr>
          <p:txBody>
            <a:bodyPr lIns="50800" tIns="50800" rIns="50800" bIns="50800" rtlCol="0" anchor="ctr"/>
            <a:lstStyle/>
            <a:p>
              <a:pPr algn="ctr">
                <a:lnSpc>
                  <a:spcPts val="1760"/>
                </a:lnSpc>
              </a:pPr>
              <a:endParaRPr/>
            </a:p>
          </p:txBody>
        </p:sp>
      </p:grpSp>
      <p:sp>
        <p:nvSpPr>
          <p:cNvPr id="10" name="TextBox 10"/>
          <p:cNvSpPr txBox="1"/>
          <p:nvPr/>
        </p:nvSpPr>
        <p:spPr>
          <a:xfrm>
            <a:off x="1507523" y="766504"/>
            <a:ext cx="3098180"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11" name="TextBox 11"/>
          <p:cNvSpPr txBox="1"/>
          <p:nvPr/>
        </p:nvSpPr>
        <p:spPr>
          <a:xfrm>
            <a:off x="1028700" y="4536458"/>
            <a:ext cx="4241092"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WHY IT MATTERS</a:t>
            </a:r>
          </a:p>
        </p:txBody>
      </p:sp>
      <p:sp>
        <p:nvSpPr>
          <p:cNvPr id="12" name="TextBox 12"/>
          <p:cNvSpPr txBox="1"/>
          <p:nvPr/>
        </p:nvSpPr>
        <p:spPr>
          <a:xfrm>
            <a:off x="1028700" y="2410314"/>
            <a:ext cx="7748415" cy="1524522"/>
          </a:xfrm>
          <a:prstGeom prst="rect">
            <a:avLst/>
          </a:prstGeom>
        </p:spPr>
        <p:txBody>
          <a:bodyPr lIns="0" tIns="0" rIns="0" bIns="0" rtlCol="0" anchor="t">
            <a:spAutoFit/>
          </a:bodyPr>
          <a:lstStyle/>
          <a:p>
            <a:pPr algn="l">
              <a:lnSpc>
                <a:spcPts val="5863"/>
              </a:lnSpc>
            </a:pPr>
            <a:r>
              <a:rPr lang="en-US" sz="5637">
                <a:solidFill>
                  <a:srgbClr val="FFDE59"/>
                </a:solidFill>
                <a:latin typeface="Bicubik"/>
                <a:ea typeface="Bicubik"/>
                <a:cs typeface="Bicubik"/>
                <a:sym typeface="Bicubik"/>
              </a:rPr>
              <a:t>BENEFITS OF CRYPTOCURRENCY</a:t>
            </a:r>
          </a:p>
        </p:txBody>
      </p:sp>
      <p:grpSp>
        <p:nvGrpSpPr>
          <p:cNvPr id="13" name="Group 13"/>
          <p:cNvGrpSpPr/>
          <p:nvPr/>
        </p:nvGrpSpPr>
        <p:grpSpPr>
          <a:xfrm>
            <a:off x="1028700" y="6068449"/>
            <a:ext cx="3507323" cy="3189851"/>
            <a:chOff x="0" y="0"/>
            <a:chExt cx="923739" cy="840125"/>
          </a:xfrm>
        </p:grpSpPr>
        <p:sp>
          <p:nvSpPr>
            <p:cNvPr id="14" name="Freeform 14"/>
            <p:cNvSpPr/>
            <p:nvPr/>
          </p:nvSpPr>
          <p:spPr>
            <a:xfrm>
              <a:off x="0" y="0"/>
              <a:ext cx="923739" cy="840125"/>
            </a:xfrm>
            <a:custGeom>
              <a:avLst/>
              <a:gdLst/>
              <a:ahLst/>
              <a:cxnLst/>
              <a:rect l="l" t="t" r="r" b="b"/>
              <a:pathLst>
                <a:path w="923739" h="840125">
                  <a:moveTo>
                    <a:pt x="110368" y="0"/>
                  </a:moveTo>
                  <a:lnTo>
                    <a:pt x="813371" y="0"/>
                  </a:lnTo>
                  <a:cubicBezTo>
                    <a:pt x="842643" y="0"/>
                    <a:pt x="870715" y="11628"/>
                    <a:pt x="891413" y="32326"/>
                  </a:cubicBezTo>
                  <a:cubicBezTo>
                    <a:pt x="912111" y="53024"/>
                    <a:pt x="923739" y="81097"/>
                    <a:pt x="923739" y="110368"/>
                  </a:cubicBezTo>
                  <a:lnTo>
                    <a:pt x="923739" y="729757"/>
                  </a:lnTo>
                  <a:cubicBezTo>
                    <a:pt x="923739" y="759029"/>
                    <a:pt x="912111" y="787101"/>
                    <a:pt x="891413" y="807799"/>
                  </a:cubicBezTo>
                  <a:cubicBezTo>
                    <a:pt x="870715" y="828497"/>
                    <a:pt x="842643" y="840125"/>
                    <a:pt x="813371" y="840125"/>
                  </a:cubicBezTo>
                  <a:lnTo>
                    <a:pt x="110368" y="840125"/>
                  </a:lnTo>
                  <a:cubicBezTo>
                    <a:pt x="81097" y="840125"/>
                    <a:pt x="53024" y="828497"/>
                    <a:pt x="32326" y="807799"/>
                  </a:cubicBezTo>
                  <a:cubicBezTo>
                    <a:pt x="11628" y="787101"/>
                    <a:pt x="0" y="759029"/>
                    <a:pt x="0" y="729757"/>
                  </a:cubicBezTo>
                  <a:lnTo>
                    <a:pt x="0" y="110368"/>
                  </a:lnTo>
                  <a:cubicBezTo>
                    <a:pt x="0" y="81097"/>
                    <a:pt x="11628" y="53024"/>
                    <a:pt x="32326" y="32326"/>
                  </a:cubicBezTo>
                  <a:cubicBezTo>
                    <a:pt x="53024" y="11628"/>
                    <a:pt x="81097" y="0"/>
                    <a:pt x="110368" y="0"/>
                  </a:cubicBezTo>
                  <a:close/>
                </a:path>
              </a:pathLst>
            </a:custGeom>
            <a:solidFill>
              <a:srgbClr val="FFDE59"/>
            </a:solidFill>
          </p:spPr>
          <p:txBody>
            <a:bodyPr/>
            <a:lstStyle/>
            <a:p>
              <a:endParaRPr lang="en-US"/>
            </a:p>
          </p:txBody>
        </p:sp>
        <p:sp>
          <p:nvSpPr>
            <p:cNvPr id="15" name="TextBox 15"/>
            <p:cNvSpPr txBox="1"/>
            <p:nvPr/>
          </p:nvSpPr>
          <p:spPr>
            <a:xfrm>
              <a:off x="0" y="9525"/>
              <a:ext cx="923739" cy="830600"/>
            </a:xfrm>
            <a:prstGeom prst="rect">
              <a:avLst/>
            </a:prstGeom>
          </p:spPr>
          <p:txBody>
            <a:bodyPr lIns="50800" tIns="50800" rIns="50800" bIns="50800" rtlCol="0" anchor="ctr"/>
            <a:lstStyle/>
            <a:p>
              <a:pPr algn="ctr">
                <a:lnSpc>
                  <a:spcPts val="1760"/>
                </a:lnSpc>
              </a:pPr>
              <a:endParaRPr/>
            </a:p>
          </p:txBody>
        </p:sp>
      </p:grpSp>
      <p:grpSp>
        <p:nvGrpSpPr>
          <p:cNvPr id="16" name="Group 16"/>
          <p:cNvGrpSpPr/>
          <p:nvPr/>
        </p:nvGrpSpPr>
        <p:grpSpPr>
          <a:xfrm>
            <a:off x="5269792" y="6068449"/>
            <a:ext cx="3507323" cy="3189851"/>
            <a:chOff x="0" y="0"/>
            <a:chExt cx="923739" cy="840125"/>
          </a:xfrm>
        </p:grpSpPr>
        <p:sp>
          <p:nvSpPr>
            <p:cNvPr id="17" name="Freeform 17"/>
            <p:cNvSpPr/>
            <p:nvPr/>
          </p:nvSpPr>
          <p:spPr>
            <a:xfrm>
              <a:off x="0" y="0"/>
              <a:ext cx="923739" cy="840125"/>
            </a:xfrm>
            <a:custGeom>
              <a:avLst/>
              <a:gdLst/>
              <a:ahLst/>
              <a:cxnLst/>
              <a:rect l="l" t="t" r="r" b="b"/>
              <a:pathLst>
                <a:path w="923739" h="840125">
                  <a:moveTo>
                    <a:pt x="110368" y="0"/>
                  </a:moveTo>
                  <a:lnTo>
                    <a:pt x="813371" y="0"/>
                  </a:lnTo>
                  <a:cubicBezTo>
                    <a:pt x="842643" y="0"/>
                    <a:pt x="870715" y="11628"/>
                    <a:pt x="891413" y="32326"/>
                  </a:cubicBezTo>
                  <a:cubicBezTo>
                    <a:pt x="912111" y="53024"/>
                    <a:pt x="923739" y="81097"/>
                    <a:pt x="923739" y="110368"/>
                  </a:cubicBezTo>
                  <a:lnTo>
                    <a:pt x="923739" y="729757"/>
                  </a:lnTo>
                  <a:cubicBezTo>
                    <a:pt x="923739" y="759029"/>
                    <a:pt x="912111" y="787101"/>
                    <a:pt x="891413" y="807799"/>
                  </a:cubicBezTo>
                  <a:cubicBezTo>
                    <a:pt x="870715" y="828497"/>
                    <a:pt x="842643" y="840125"/>
                    <a:pt x="813371" y="840125"/>
                  </a:cubicBezTo>
                  <a:lnTo>
                    <a:pt x="110368" y="840125"/>
                  </a:lnTo>
                  <a:cubicBezTo>
                    <a:pt x="81097" y="840125"/>
                    <a:pt x="53024" y="828497"/>
                    <a:pt x="32326" y="807799"/>
                  </a:cubicBezTo>
                  <a:cubicBezTo>
                    <a:pt x="11628" y="787101"/>
                    <a:pt x="0" y="759029"/>
                    <a:pt x="0" y="729757"/>
                  </a:cubicBezTo>
                  <a:lnTo>
                    <a:pt x="0" y="110368"/>
                  </a:lnTo>
                  <a:cubicBezTo>
                    <a:pt x="0" y="81097"/>
                    <a:pt x="11628" y="53024"/>
                    <a:pt x="32326" y="32326"/>
                  </a:cubicBezTo>
                  <a:cubicBezTo>
                    <a:pt x="53024" y="11628"/>
                    <a:pt x="81097" y="0"/>
                    <a:pt x="110368" y="0"/>
                  </a:cubicBezTo>
                  <a:close/>
                </a:path>
              </a:pathLst>
            </a:custGeom>
            <a:ln w="9525" cap="rnd">
              <a:solidFill>
                <a:srgbClr val="FFDE59"/>
              </a:solidFill>
              <a:prstDash val="solid"/>
              <a:round/>
            </a:ln>
          </p:spPr>
          <p:txBody>
            <a:bodyPr/>
            <a:lstStyle/>
            <a:p>
              <a:endParaRPr lang="en-US"/>
            </a:p>
          </p:txBody>
        </p:sp>
        <p:sp>
          <p:nvSpPr>
            <p:cNvPr id="18" name="TextBox 18"/>
            <p:cNvSpPr txBox="1"/>
            <p:nvPr/>
          </p:nvSpPr>
          <p:spPr>
            <a:xfrm>
              <a:off x="0" y="9525"/>
              <a:ext cx="923739" cy="830600"/>
            </a:xfrm>
            <a:prstGeom prst="rect">
              <a:avLst/>
            </a:prstGeom>
          </p:spPr>
          <p:txBody>
            <a:bodyPr lIns="50800" tIns="50800" rIns="50800" bIns="50800" rtlCol="0" anchor="ctr"/>
            <a:lstStyle/>
            <a:p>
              <a:pPr algn="ctr">
                <a:lnSpc>
                  <a:spcPts val="1760"/>
                </a:lnSpc>
              </a:pPr>
              <a:endParaRPr/>
            </a:p>
          </p:txBody>
        </p:sp>
      </p:grpSp>
      <p:grpSp>
        <p:nvGrpSpPr>
          <p:cNvPr id="19" name="Group 19"/>
          <p:cNvGrpSpPr/>
          <p:nvPr/>
        </p:nvGrpSpPr>
        <p:grpSpPr>
          <a:xfrm>
            <a:off x="9510885" y="6068449"/>
            <a:ext cx="3507323" cy="3189851"/>
            <a:chOff x="0" y="0"/>
            <a:chExt cx="923739" cy="840125"/>
          </a:xfrm>
        </p:grpSpPr>
        <p:sp>
          <p:nvSpPr>
            <p:cNvPr id="20" name="Freeform 20"/>
            <p:cNvSpPr/>
            <p:nvPr/>
          </p:nvSpPr>
          <p:spPr>
            <a:xfrm>
              <a:off x="0" y="0"/>
              <a:ext cx="923739" cy="840125"/>
            </a:xfrm>
            <a:custGeom>
              <a:avLst/>
              <a:gdLst/>
              <a:ahLst/>
              <a:cxnLst/>
              <a:rect l="l" t="t" r="r" b="b"/>
              <a:pathLst>
                <a:path w="923739" h="840125">
                  <a:moveTo>
                    <a:pt x="110368" y="0"/>
                  </a:moveTo>
                  <a:lnTo>
                    <a:pt x="813371" y="0"/>
                  </a:lnTo>
                  <a:cubicBezTo>
                    <a:pt x="842643" y="0"/>
                    <a:pt x="870715" y="11628"/>
                    <a:pt x="891413" y="32326"/>
                  </a:cubicBezTo>
                  <a:cubicBezTo>
                    <a:pt x="912111" y="53024"/>
                    <a:pt x="923739" y="81097"/>
                    <a:pt x="923739" y="110368"/>
                  </a:cubicBezTo>
                  <a:lnTo>
                    <a:pt x="923739" y="729757"/>
                  </a:lnTo>
                  <a:cubicBezTo>
                    <a:pt x="923739" y="759029"/>
                    <a:pt x="912111" y="787101"/>
                    <a:pt x="891413" y="807799"/>
                  </a:cubicBezTo>
                  <a:cubicBezTo>
                    <a:pt x="870715" y="828497"/>
                    <a:pt x="842643" y="840125"/>
                    <a:pt x="813371" y="840125"/>
                  </a:cubicBezTo>
                  <a:lnTo>
                    <a:pt x="110368" y="840125"/>
                  </a:lnTo>
                  <a:cubicBezTo>
                    <a:pt x="81097" y="840125"/>
                    <a:pt x="53024" y="828497"/>
                    <a:pt x="32326" y="807799"/>
                  </a:cubicBezTo>
                  <a:cubicBezTo>
                    <a:pt x="11628" y="787101"/>
                    <a:pt x="0" y="759029"/>
                    <a:pt x="0" y="729757"/>
                  </a:cubicBezTo>
                  <a:lnTo>
                    <a:pt x="0" y="110368"/>
                  </a:lnTo>
                  <a:cubicBezTo>
                    <a:pt x="0" y="81097"/>
                    <a:pt x="11628" y="53024"/>
                    <a:pt x="32326" y="32326"/>
                  </a:cubicBezTo>
                  <a:cubicBezTo>
                    <a:pt x="53024" y="11628"/>
                    <a:pt x="81097" y="0"/>
                    <a:pt x="110368" y="0"/>
                  </a:cubicBezTo>
                  <a:close/>
                </a:path>
              </a:pathLst>
            </a:custGeom>
            <a:solidFill>
              <a:srgbClr val="FFDE59"/>
            </a:solidFill>
          </p:spPr>
          <p:txBody>
            <a:bodyPr/>
            <a:lstStyle/>
            <a:p>
              <a:endParaRPr lang="en-US"/>
            </a:p>
          </p:txBody>
        </p:sp>
        <p:sp>
          <p:nvSpPr>
            <p:cNvPr id="21" name="TextBox 21"/>
            <p:cNvSpPr txBox="1"/>
            <p:nvPr/>
          </p:nvSpPr>
          <p:spPr>
            <a:xfrm>
              <a:off x="0" y="9525"/>
              <a:ext cx="923739" cy="830600"/>
            </a:xfrm>
            <a:prstGeom prst="rect">
              <a:avLst/>
            </a:prstGeom>
          </p:spPr>
          <p:txBody>
            <a:bodyPr lIns="50800" tIns="50800" rIns="50800" bIns="50800" rtlCol="0" anchor="ctr"/>
            <a:lstStyle/>
            <a:p>
              <a:pPr algn="ctr">
                <a:lnSpc>
                  <a:spcPts val="1760"/>
                </a:lnSpc>
              </a:pPr>
              <a:endParaRPr/>
            </a:p>
          </p:txBody>
        </p:sp>
      </p:grpSp>
      <p:grpSp>
        <p:nvGrpSpPr>
          <p:cNvPr id="22" name="Group 22"/>
          <p:cNvGrpSpPr/>
          <p:nvPr/>
        </p:nvGrpSpPr>
        <p:grpSpPr>
          <a:xfrm>
            <a:off x="13751977" y="6068449"/>
            <a:ext cx="3507323" cy="3189851"/>
            <a:chOff x="0" y="0"/>
            <a:chExt cx="923739" cy="840125"/>
          </a:xfrm>
        </p:grpSpPr>
        <p:sp>
          <p:nvSpPr>
            <p:cNvPr id="23" name="Freeform 23"/>
            <p:cNvSpPr/>
            <p:nvPr/>
          </p:nvSpPr>
          <p:spPr>
            <a:xfrm>
              <a:off x="0" y="0"/>
              <a:ext cx="923739" cy="840125"/>
            </a:xfrm>
            <a:custGeom>
              <a:avLst/>
              <a:gdLst/>
              <a:ahLst/>
              <a:cxnLst/>
              <a:rect l="l" t="t" r="r" b="b"/>
              <a:pathLst>
                <a:path w="923739" h="840125">
                  <a:moveTo>
                    <a:pt x="110368" y="0"/>
                  </a:moveTo>
                  <a:lnTo>
                    <a:pt x="813371" y="0"/>
                  </a:lnTo>
                  <a:cubicBezTo>
                    <a:pt x="842643" y="0"/>
                    <a:pt x="870715" y="11628"/>
                    <a:pt x="891413" y="32326"/>
                  </a:cubicBezTo>
                  <a:cubicBezTo>
                    <a:pt x="912111" y="53024"/>
                    <a:pt x="923739" y="81097"/>
                    <a:pt x="923739" y="110368"/>
                  </a:cubicBezTo>
                  <a:lnTo>
                    <a:pt x="923739" y="729757"/>
                  </a:lnTo>
                  <a:cubicBezTo>
                    <a:pt x="923739" y="759029"/>
                    <a:pt x="912111" y="787101"/>
                    <a:pt x="891413" y="807799"/>
                  </a:cubicBezTo>
                  <a:cubicBezTo>
                    <a:pt x="870715" y="828497"/>
                    <a:pt x="842643" y="840125"/>
                    <a:pt x="813371" y="840125"/>
                  </a:cubicBezTo>
                  <a:lnTo>
                    <a:pt x="110368" y="840125"/>
                  </a:lnTo>
                  <a:cubicBezTo>
                    <a:pt x="81097" y="840125"/>
                    <a:pt x="53024" y="828497"/>
                    <a:pt x="32326" y="807799"/>
                  </a:cubicBezTo>
                  <a:cubicBezTo>
                    <a:pt x="11628" y="787101"/>
                    <a:pt x="0" y="759029"/>
                    <a:pt x="0" y="729757"/>
                  </a:cubicBezTo>
                  <a:lnTo>
                    <a:pt x="0" y="110368"/>
                  </a:lnTo>
                  <a:cubicBezTo>
                    <a:pt x="0" y="81097"/>
                    <a:pt x="11628" y="53024"/>
                    <a:pt x="32326" y="32326"/>
                  </a:cubicBezTo>
                  <a:cubicBezTo>
                    <a:pt x="53024" y="11628"/>
                    <a:pt x="81097" y="0"/>
                    <a:pt x="110368" y="0"/>
                  </a:cubicBezTo>
                  <a:close/>
                </a:path>
              </a:pathLst>
            </a:custGeom>
            <a:ln w="9525" cap="rnd">
              <a:solidFill>
                <a:srgbClr val="FFDE59"/>
              </a:solidFill>
              <a:prstDash val="solid"/>
              <a:round/>
            </a:ln>
          </p:spPr>
          <p:txBody>
            <a:bodyPr/>
            <a:lstStyle/>
            <a:p>
              <a:endParaRPr lang="en-US"/>
            </a:p>
          </p:txBody>
        </p:sp>
        <p:sp>
          <p:nvSpPr>
            <p:cNvPr id="24" name="TextBox 24"/>
            <p:cNvSpPr txBox="1"/>
            <p:nvPr/>
          </p:nvSpPr>
          <p:spPr>
            <a:xfrm>
              <a:off x="0" y="9525"/>
              <a:ext cx="923739" cy="830600"/>
            </a:xfrm>
            <a:prstGeom prst="rect">
              <a:avLst/>
            </a:prstGeom>
          </p:spPr>
          <p:txBody>
            <a:bodyPr lIns="50800" tIns="50800" rIns="50800" bIns="50800" rtlCol="0" anchor="ctr"/>
            <a:lstStyle/>
            <a:p>
              <a:pPr algn="ctr">
                <a:lnSpc>
                  <a:spcPts val="1760"/>
                </a:lnSpc>
              </a:pPr>
              <a:endParaRPr/>
            </a:p>
          </p:txBody>
        </p:sp>
      </p:grpSp>
      <p:sp>
        <p:nvSpPr>
          <p:cNvPr id="25" name="TextBox 25"/>
          <p:cNvSpPr txBox="1"/>
          <p:nvPr/>
        </p:nvSpPr>
        <p:spPr>
          <a:xfrm>
            <a:off x="11931645" y="2428485"/>
            <a:ext cx="4800110" cy="2639695"/>
          </a:xfrm>
          <a:prstGeom prst="rect">
            <a:avLst/>
          </a:prstGeom>
        </p:spPr>
        <p:txBody>
          <a:bodyPr lIns="0" tIns="0" rIns="0" bIns="0" rtlCol="0" anchor="t">
            <a:spAutoFit/>
          </a:bodyPr>
          <a:lstStyle/>
          <a:p>
            <a:pPr algn="l">
              <a:lnSpc>
                <a:spcPts val="1760"/>
              </a:lnSpc>
            </a:pPr>
            <a:r>
              <a:rPr lang="en-US" sz="1600" i="1">
                <a:solidFill>
                  <a:srgbClr val="FFFFFF"/>
                </a:solidFill>
                <a:latin typeface="Space Mono Italics"/>
                <a:ea typeface="Space Mono Italics"/>
                <a:cs typeface="Space Mono Italics"/>
                <a:sym typeface="Space Mono Italics"/>
              </a:rPr>
              <a:t>CRYPTOCURRENCY OFFERS SEVERAL BENEFITS, INCLUDING FAST GLOBAL TRANSACTIONS, LOWER FEES COMPARED TO TRADITIONAL BANKING, AND THE ABILITY TO SEND MONEY DIRECTLY TO ANYONE WITHOUT A MIDDLEMAN. IT ALSO GIVES USERS GREATER CONTROL OVER THEIR FINANCES, INCREASED TRANSPARENCY THROUGH BLOCKCHAIN TECHNOLOGY, AND ACCESS TO NEW INVESTMENT AND FINANCIAL OPPORTUNITIES IN THE GROWING DIGITAL ECONOMY.</a:t>
            </a:r>
          </a:p>
        </p:txBody>
      </p:sp>
      <p:sp>
        <p:nvSpPr>
          <p:cNvPr id="26" name="TextBox 26"/>
          <p:cNvSpPr txBox="1"/>
          <p:nvPr/>
        </p:nvSpPr>
        <p:spPr>
          <a:xfrm>
            <a:off x="1028700" y="7526214"/>
            <a:ext cx="3507667" cy="293370"/>
          </a:xfrm>
          <a:prstGeom prst="rect">
            <a:avLst/>
          </a:prstGeom>
        </p:spPr>
        <p:txBody>
          <a:bodyPr lIns="0" tIns="0" rIns="0" bIns="0" rtlCol="0" anchor="t">
            <a:spAutoFit/>
          </a:bodyPr>
          <a:lstStyle/>
          <a:p>
            <a:pPr marL="0" lvl="0" indent="0" algn="ctr">
              <a:lnSpc>
                <a:spcPts val="2310"/>
              </a:lnSpc>
              <a:spcBef>
                <a:spcPct val="0"/>
              </a:spcBef>
            </a:pPr>
            <a:r>
              <a:rPr lang="en-US" sz="2100" b="1">
                <a:solidFill>
                  <a:srgbClr val="000000"/>
                </a:solidFill>
                <a:latin typeface="Space Mono Bold"/>
                <a:ea typeface="Space Mono Bold"/>
                <a:cs typeface="Space Mono Bold"/>
                <a:sym typeface="Space Mono Bold"/>
              </a:rPr>
              <a:t>DECENTRALIZATION</a:t>
            </a:r>
          </a:p>
        </p:txBody>
      </p:sp>
      <p:sp>
        <p:nvSpPr>
          <p:cNvPr id="27" name="TextBox 27"/>
          <p:cNvSpPr txBox="1"/>
          <p:nvPr/>
        </p:nvSpPr>
        <p:spPr>
          <a:xfrm>
            <a:off x="5269792" y="7526214"/>
            <a:ext cx="3507667" cy="293370"/>
          </a:xfrm>
          <a:prstGeom prst="rect">
            <a:avLst/>
          </a:prstGeom>
        </p:spPr>
        <p:txBody>
          <a:bodyPr lIns="0" tIns="0" rIns="0" bIns="0" rtlCol="0" anchor="t">
            <a:spAutoFit/>
          </a:bodyPr>
          <a:lstStyle/>
          <a:p>
            <a:pPr marL="0" lvl="0" indent="0" algn="ctr">
              <a:lnSpc>
                <a:spcPts val="2310"/>
              </a:lnSpc>
              <a:spcBef>
                <a:spcPct val="0"/>
              </a:spcBef>
            </a:pPr>
            <a:r>
              <a:rPr lang="en-US" sz="2100" b="1">
                <a:solidFill>
                  <a:srgbClr val="FFDE59"/>
                </a:solidFill>
                <a:latin typeface="Space Mono Bold"/>
                <a:ea typeface="Space Mono Bold"/>
                <a:cs typeface="Space Mono Bold"/>
                <a:sym typeface="Space Mono Bold"/>
              </a:rPr>
              <a:t>SECURITY</a:t>
            </a:r>
          </a:p>
        </p:txBody>
      </p:sp>
      <p:sp>
        <p:nvSpPr>
          <p:cNvPr id="28" name="TextBox 28"/>
          <p:cNvSpPr txBox="1"/>
          <p:nvPr/>
        </p:nvSpPr>
        <p:spPr>
          <a:xfrm>
            <a:off x="9510885" y="7526214"/>
            <a:ext cx="3507667" cy="293370"/>
          </a:xfrm>
          <a:prstGeom prst="rect">
            <a:avLst/>
          </a:prstGeom>
        </p:spPr>
        <p:txBody>
          <a:bodyPr lIns="0" tIns="0" rIns="0" bIns="0" rtlCol="0" anchor="t">
            <a:spAutoFit/>
          </a:bodyPr>
          <a:lstStyle/>
          <a:p>
            <a:pPr marL="0" lvl="0" indent="0" algn="ctr">
              <a:lnSpc>
                <a:spcPts val="2310"/>
              </a:lnSpc>
              <a:spcBef>
                <a:spcPct val="0"/>
              </a:spcBef>
            </a:pPr>
            <a:r>
              <a:rPr lang="en-US" sz="2100" b="1">
                <a:solidFill>
                  <a:srgbClr val="000000"/>
                </a:solidFill>
                <a:latin typeface="Space Mono Bold"/>
                <a:ea typeface="Space Mono Bold"/>
                <a:cs typeface="Space Mono Bold"/>
                <a:sym typeface="Space Mono Bold"/>
              </a:rPr>
              <a:t>ACCESSIBILITY</a:t>
            </a:r>
          </a:p>
        </p:txBody>
      </p:sp>
      <p:sp>
        <p:nvSpPr>
          <p:cNvPr id="29" name="TextBox 29"/>
          <p:cNvSpPr txBox="1"/>
          <p:nvPr/>
        </p:nvSpPr>
        <p:spPr>
          <a:xfrm>
            <a:off x="13751977" y="7526214"/>
            <a:ext cx="3507667" cy="293370"/>
          </a:xfrm>
          <a:prstGeom prst="rect">
            <a:avLst/>
          </a:prstGeom>
        </p:spPr>
        <p:txBody>
          <a:bodyPr lIns="0" tIns="0" rIns="0" bIns="0" rtlCol="0" anchor="t">
            <a:spAutoFit/>
          </a:bodyPr>
          <a:lstStyle/>
          <a:p>
            <a:pPr marL="0" lvl="0" indent="0" algn="ctr">
              <a:lnSpc>
                <a:spcPts val="2310"/>
              </a:lnSpc>
              <a:spcBef>
                <a:spcPct val="0"/>
              </a:spcBef>
            </a:pPr>
            <a:r>
              <a:rPr lang="en-US" sz="2100" b="1">
                <a:solidFill>
                  <a:srgbClr val="FFDE59"/>
                </a:solidFill>
                <a:latin typeface="Space Mono Bold"/>
                <a:ea typeface="Space Mono Bold"/>
                <a:cs typeface="Space Mono Bold"/>
                <a:sym typeface="Space Mono Bold"/>
              </a:rPr>
              <a:t>INVESTMENTS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507523" y="766504"/>
            <a:ext cx="3008467"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grpSp>
        <p:nvGrpSpPr>
          <p:cNvPr id="5" name="Group 5"/>
          <p:cNvGrpSpPr/>
          <p:nvPr/>
        </p:nvGrpSpPr>
        <p:grpSpPr>
          <a:xfrm>
            <a:off x="10279393" y="7106312"/>
            <a:ext cx="6979907" cy="783002"/>
            <a:chOff x="0" y="0"/>
            <a:chExt cx="1838329" cy="206223"/>
          </a:xfrm>
        </p:grpSpPr>
        <p:sp>
          <p:nvSpPr>
            <p:cNvPr id="6" name="Freeform 6"/>
            <p:cNvSpPr/>
            <p:nvPr/>
          </p:nvSpPr>
          <p:spPr>
            <a:xfrm>
              <a:off x="0" y="0"/>
              <a:ext cx="1838329" cy="206223"/>
            </a:xfrm>
            <a:custGeom>
              <a:avLst/>
              <a:gdLst/>
              <a:ahLst/>
              <a:cxnLst/>
              <a:rect l="l" t="t" r="r" b="b"/>
              <a:pathLst>
                <a:path w="1838329" h="206223">
                  <a:moveTo>
                    <a:pt x="55459" y="0"/>
                  </a:moveTo>
                  <a:lnTo>
                    <a:pt x="1782871" y="0"/>
                  </a:lnTo>
                  <a:cubicBezTo>
                    <a:pt x="1813500" y="0"/>
                    <a:pt x="1838329" y="24830"/>
                    <a:pt x="1838329" y="55459"/>
                  </a:cubicBezTo>
                  <a:lnTo>
                    <a:pt x="1838329" y="150764"/>
                  </a:lnTo>
                  <a:cubicBezTo>
                    <a:pt x="1838329" y="181393"/>
                    <a:pt x="1813500" y="206223"/>
                    <a:pt x="1782871" y="206223"/>
                  </a:cubicBezTo>
                  <a:lnTo>
                    <a:pt x="55459" y="206223"/>
                  </a:lnTo>
                  <a:cubicBezTo>
                    <a:pt x="24830" y="206223"/>
                    <a:pt x="0" y="181393"/>
                    <a:pt x="0" y="150764"/>
                  </a:cubicBezTo>
                  <a:lnTo>
                    <a:pt x="0" y="55459"/>
                  </a:lnTo>
                  <a:cubicBezTo>
                    <a:pt x="0" y="24830"/>
                    <a:pt x="24830" y="0"/>
                    <a:pt x="55459" y="0"/>
                  </a:cubicBezTo>
                  <a:close/>
                </a:path>
              </a:pathLst>
            </a:custGeom>
            <a:ln w="9525" cap="rnd">
              <a:solidFill>
                <a:srgbClr val="FFDE59"/>
              </a:solidFill>
              <a:prstDash val="solid"/>
              <a:round/>
            </a:ln>
          </p:spPr>
          <p:txBody>
            <a:bodyPr/>
            <a:lstStyle/>
            <a:p>
              <a:endParaRPr lang="en-US"/>
            </a:p>
          </p:txBody>
        </p:sp>
        <p:sp>
          <p:nvSpPr>
            <p:cNvPr id="7" name="TextBox 7"/>
            <p:cNvSpPr txBox="1"/>
            <p:nvPr/>
          </p:nvSpPr>
          <p:spPr>
            <a:xfrm>
              <a:off x="0" y="9525"/>
              <a:ext cx="1838329" cy="196698"/>
            </a:xfrm>
            <a:prstGeom prst="rect">
              <a:avLst/>
            </a:prstGeom>
          </p:spPr>
          <p:txBody>
            <a:bodyPr lIns="50800" tIns="50800" rIns="50800" bIns="50800" rtlCol="0" anchor="ctr"/>
            <a:lstStyle/>
            <a:p>
              <a:pPr algn="ctr">
                <a:lnSpc>
                  <a:spcPts val="1760"/>
                </a:lnSpc>
              </a:pPr>
              <a:endParaRPr/>
            </a:p>
          </p:txBody>
        </p:sp>
      </p:grpSp>
      <p:sp>
        <p:nvSpPr>
          <p:cNvPr id="8" name="TextBox 8"/>
          <p:cNvSpPr txBox="1"/>
          <p:nvPr/>
        </p:nvSpPr>
        <p:spPr>
          <a:xfrm>
            <a:off x="10279393" y="7322871"/>
            <a:ext cx="6979907" cy="387985"/>
          </a:xfrm>
          <a:prstGeom prst="rect">
            <a:avLst/>
          </a:prstGeom>
        </p:spPr>
        <p:txBody>
          <a:bodyPr lIns="0" tIns="0" rIns="0" bIns="0" rtlCol="0" anchor="t">
            <a:spAutoFit/>
          </a:bodyPr>
          <a:lstStyle/>
          <a:p>
            <a:pPr marL="0" lvl="0" indent="0" algn="ctr">
              <a:lnSpc>
                <a:spcPts val="3079"/>
              </a:lnSpc>
              <a:spcBef>
                <a:spcPct val="0"/>
              </a:spcBef>
            </a:pPr>
            <a:r>
              <a:rPr lang="en-US" sz="2799" b="1" u="none" strike="noStrike">
                <a:solidFill>
                  <a:srgbClr val="FFDE59"/>
                </a:solidFill>
                <a:latin typeface="Space Mono Bold"/>
                <a:ea typeface="Space Mono Bold"/>
                <a:cs typeface="Space Mono Bold"/>
                <a:sym typeface="Space Mono Bold"/>
              </a:rPr>
              <a:t>THE FUTURE OF MONEY</a:t>
            </a:r>
          </a:p>
        </p:txBody>
      </p:sp>
      <p:sp>
        <p:nvSpPr>
          <p:cNvPr id="9" name="TextBox 9"/>
          <p:cNvSpPr txBox="1"/>
          <p:nvPr/>
        </p:nvSpPr>
        <p:spPr>
          <a:xfrm>
            <a:off x="1028700" y="7268237"/>
            <a:ext cx="8369912" cy="2256092"/>
          </a:xfrm>
          <a:prstGeom prst="rect">
            <a:avLst/>
          </a:prstGeom>
        </p:spPr>
        <p:txBody>
          <a:bodyPr lIns="0" tIns="0" rIns="0" bIns="0" rtlCol="0" anchor="t">
            <a:spAutoFit/>
          </a:bodyPr>
          <a:lstStyle/>
          <a:p>
            <a:pPr algn="l">
              <a:lnSpc>
                <a:spcPts val="8693"/>
              </a:lnSpc>
            </a:pPr>
            <a:r>
              <a:rPr lang="en-US" sz="8358">
                <a:solidFill>
                  <a:srgbClr val="FFDE59"/>
                </a:solidFill>
                <a:latin typeface="Bicubik"/>
                <a:ea typeface="Bicubik"/>
                <a:cs typeface="Bicubik"/>
                <a:sym typeface="Bicubik"/>
              </a:rPr>
              <a:t>CHALLENGES AND RISKS</a:t>
            </a:r>
          </a:p>
        </p:txBody>
      </p:sp>
      <p:sp>
        <p:nvSpPr>
          <p:cNvPr id="10" name="Freeform 10"/>
          <p:cNvSpPr/>
          <p:nvPr/>
        </p:nvSpPr>
        <p:spPr>
          <a:xfrm>
            <a:off x="4131661" y="1687350"/>
            <a:ext cx="4866563" cy="4742687"/>
          </a:xfrm>
          <a:custGeom>
            <a:avLst/>
            <a:gdLst/>
            <a:ahLst/>
            <a:cxnLst/>
            <a:rect l="l" t="t" r="r" b="b"/>
            <a:pathLst>
              <a:path w="4866563" h="4742687">
                <a:moveTo>
                  <a:pt x="0" y="0"/>
                </a:moveTo>
                <a:lnTo>
                  <a:pt x="4866564" y="0"/>
                </a:lnTo>
                <a:lnTo>
                  <a:pt x="4866564" y="4742687"/>
                </a:lnTo>
                <a:lnTo>
                  <a:pt x="0" y="47426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4686853" y="2130680"/>
            <a:ext cx="3756179" cy="375617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46" r="-25046"/>
              </a:stretch>
            </a:blipFill>
          </p:spPr>
          <p:txBody>
            <a:bodyPr/>
            <a:lstStyle/>
            <a:p>
              <a:endParaRPr lang="en-US"/>
            </a:p>
          </p:txBody>
        </p:sp>
      </p:grpSp>
      <p:sp>
        <p:nvSpPr>
          <p:cNvPr id="13" name="Freeform 13"/>
          <p:cNvSpPr/>
          <p:nvPr/>
        </p:nvSpPr>
        <p:spPr>
          <a:xfrm flipH="1">
            <a:off x="9289775" y="1637425"/>
            <a:ext cx="4866563" cy="4742687"/>
          </a:xfrm>
          <a:custGeom>
            <a:avLst/>
            <a:gdLst/>
            <a:ahLst/>
            <a:cxnLst/>
            <a:rect l="l" t="t" r="r" b="b"/>
            <a:pathLst>
              <a:path w="4866563" h="4742687">
                <a:moveTo>
                  <a:pt x="4866564" y="0"/>
                </a:moveTo>
                <a:lnTo>
                  <a:pt x="0" y="0"/>
                </a:lnTo>
                <a:lnTo>
                  <a:pt x="0" y="4742688"/>
                </a:lnTo>
                <a:lnTo>
                  <a:pt x="4866564" y="4742688"/>
                </a:lnTo>
                <a:lnTo>
                  <a:pt x="486656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9844968" y="2080755"/>
            <a:ext cx="3756179" cy="375617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4906" r="-24906"/>
              </a:stretch>
            </a:blipFill>
          </p:spPr>
          <p:txBody>
            <a:bodyPr/>
            <a:lstStyle/>
            <a:p>
              <a:endParaRPr lang="en-US"/>
            </a:p>
          </p:txBody>
        </p:sp>
      </p:grpSp>
      <p:grpSp>
        <p:nvGrpSpPr>
          <p:cNvPr id="16" name="Group 16"/>
          <p:cNvGrpSpPr/>
          <p:nvPr/>
        </p:nvGrpSpPr>
        <p:grpSpPr>
          <a:xfrm>
            <a:off x="12592171" y="2613322"/>
            <a:ext cx="4667129" cy="3816715"/>
            <a:chOff x="0" y="0"/>
            <a:chExt cx="1229203" cy="1005225"/>
          </a:xfrm>
        </p:grpSpPr>
        <p:sp>
          <p:nvSpPr>
            <p:cNvPr id="17" name="Freeform 17"/>
            <p:cNvSpPr/>
            <p:nvPr/>
          </p:nvSpPr>
          <p:spPr>
            <a:xfrm>
              <a:off x="0" y="0"/>
              <a:ext cx="1229203" cy="1005225"/>
            </a:xfrm>
            <a:custGeom>
              <a:avLst/>
              <a:gdLst/>
              <a:ahLst/>
              <a:cxnLst/>
              <a:rect l="l" t="t" r="r" b="b"/>
              <a:pathLst>
                <a:path w="1229203" h="1005225">
                  <a:moveTo>
                    <a:pt x="82941" y="0"/>
                  </a:moveTo>
                  <a:lnTo>
                    <a:pt x="1146262" y="0"/>
                  </a:lnTo>
                  <a:cubicBezTo>
                    <a:pt x="1168259" y="0"/>
                    <a:pt x="1189355" y="8738"/>
                    <a:pt x="1204910" y="24293"/>
                  </a:cubicBezTo>
                  <a:cubicBezTo>
                    <a:pt x="1220464" y="39847"/>
                    <a:pt x="1229203" y="60944"/>
                    <a:pt x="1229203" y="82941"/>
                  </a:cubicBezTo>
                  <a:lnTo>
                    <a:pt x="1229203" y="922284"/>
                  </a:lnTo>
                  <a:cubicBezTo>
                    <a:pt x="1229203" y="968091"/>
                    <a:pt x="1192069" y="1005225"/>
                    <a:pt x="1146262" y="1005225"/>
                  </a:cubicBezTo>
                  <a:lnTo>
                    <a:pt x="82941" y="1005225"/>
                  </a:lnTo>
                  <a:cubicBezTo>
                    <a:pt x="37134" y="1005225"/>
                    <a:pt x="0" y="968091"/>
                    <a:pt x="0" y="922284"/>
                  </a:cubicBezTo>
                  <a:lnTo>
                    <a:pt x="0" y="82941"/>
                  </a:lnTo>
                  <a:cubicBezTo>
                    <a:pt x="0" y="37134"/>
                    <a:pt x="37134" y="0"/>
                    <a:pt x="82941" y="0"/>
                  </a:cubicBezTo>
                  <a:close/>
                </a:path>
              </a:pathLst>
            </a:custGeom>
            <a:solidFill>
              <a:srgbClr val="FFDE59"/>
            </a:solidFill>
          </p:spPr>
          <p:txBody>
            <a:bodyPr/>
            <a:lstStyle/>
            <a:p>
              <a:endParaRPr lang="en-US"/>
            </a:p>
          </p:txBody>
        </p:sp>
        <p:sp>
          <p:nvSpPr>
            <p:cNvPr id="18" name="TextBox 18"/>
            <p:cNvSpPr txBox="1"/>
            <p:nvPr/>
          </p:nvSpPr>
          <p:spPr>
            <a:xfrm>
              <a:off x="0" y="9525"/>
              <a:ext cx="1229203" cy="995700"/>
            </a:xfrm>
            <a:prstGeom prst="rect">
              <a:avLst/>
            </a:prstGeom>
          </p:spPr>
          <p:txBody>
            <a:bodyPr lIns="50800" tIns="50800" rIns="50800" bIns="50800" rtlCol="0" anchor="ctr"/>
            <a:lstStyle/>
            <a:p>
              <a:pPr algn="ctr">
                <a:lnSpc>
                  <a:spcPts val="1760"/>
                </a:lnSpc>
              </a:pPr>
              <a:endParaRPr/>
            </a:p>
          </p:txBody>
        </p:sp>
      </p:grpSp>
      <p:sp>
        <p:nvSpPr>
          <p:cNvPr id="19" name="TextBox 19"/>
          <p:cNvSpPr txBox="1"/>
          <p:nvPr/>
        </p:nvSpPr>
        <p:spPr>
          <a:xfrm>
            <a:off x="12592171" y="2915106"/>
            <a:ext cx="4667129"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RISK</a:t>
            </a:r>
          </a:p>
        </p:txBody>
      </p:sp>
      <p:sp>
        <p:nvSpPr>
          <p:cNvPr id="20" name="TextBox 20"/>
          <p:cNvSpPr txBox="1"/>
          <p:nvPr/>
        </p:nvSpPr>
        <p:spPr>
          <a:xfrm>
            <a:off x="10279393" y="8116570"/>
            <a:ext cx="6979907" cy="1332230"/>
          </a:xfrm>
          <a:prstGeom prst="rect">
            <a:avLst/>
          </a:prstGeom>
        </p:spPr>
        <p:txBody>
          <a:bodyPr lIns="0" tIns="0" rIns="0" bIns="0" rtlCol="0" anchor="t">
            <a:spAutoFit/>
          </a:bodyPr>
          <a:lstStyle/>
          <a:p>
            <a:pPr algn="just">
              <a:lnSpc>
                <a:spcPts val="1540"/>
              </a:lnSpc>
            </a:pPr>
            <a:r>
              <a:rPr lang="en-US" sz="1400" i="1">
                <a:solidFill>
                  <a:srgbClr val="FFFFFF"/>
                </a:solidFill>
                <a:latin typeface="Space Mono Italics"/>
                <a:ea typeface="Space Mono Italics"/>
                <a:cs typeface="Space Mono Italics"/>
                <a:sym typeface="Space Mono Italics"/>
              </a:rPr>
              <a:t>THE FUTURE OF MONEY IS BECOMING MORE DIGITAL, FASTER, AND MORE GLOBAL. TECHNOLOGIES LIKE CRYPTOCURRENCY, BLOCKCHAIN, AND MOBILE PAYMENTS ARE MAKING IT EASIER TO SEND, STORE, AND MANAGE MONEY WITHOUT TRADITIONAL BANKS, WHILE CENTRAL BANK DIGITAL CURRENCIES AND FINTECH INNOVATIONS CONTINUE TO RESHAPE HOW PEOPLE INTERACT WITH FINANCE. AS THESE TECHNOLOGIES GROW, MONEY IS LIKELY TO BECOME MORE ACCESSIBLE, EFFICIENT, AND CONNECTED WORLDWIDE.</a:t>
            </a:r>
          </a:p>
        </p:txBody>
      </p:sp>
      <p:sp>
        <p:nvSpPr>
          <p:cNvPr id="21" name="TextBox 21"/>
          <p:cNvSpPr txBox="1"/>
          <p:nvPr/>
        </p:nvSpPr>
        <p:spPr>
          <a:xfrm>
            <a:off x="13051707" y="3531691"/>
            <a:ext cx="3748057" cy="2475230"/>
          </a:xfrm>
          <a:prstGeom prst="rect">
            <a:avLst/>
          </a:prstGeom>
        </p:spPr>
        <p:txBody>
          <a:bodyPr lIns="0" tIns="0" rIns="0" bIns="0" rtlCol="0" anchor="t">
            <a:spAutoFit/>
          </a:bodyPr>
          <a:lstStyle/>
          <a:p>
            <a:pPr algn="l">
              <a:lnSpc>
                <a:spcPts val="1540"/>
              </a:lnSpc>
            </a:pPr>
            <a:r>
              <a:rPr lang="en-US" sz="1400" i="1">
                <a:solidFill>
                  <a:srgbClr val="000000"/>
                </a:solidFill>
                <a:latin typeface="Space Mono Italics"/>
                <a:ea typeface="Space Mono Italics"/>
                <a:cs typeface="Space Mono Italics"/>
                <a:sym typeface="Space Mono Italics"/>
              </a:rPr>
              <a:t>CRYPTO INVESTING CARRIES SEVERAL RISKS, INCLUDING HIGH PRICE VOLATILITY, THE POSSIBILITY OF LOSING ACCESS TO FUNDS IF PRIVATE KEYS ARE LOST, AND EXPOSURE TO SCAMS OR HACKING ATTEMPTS. BECAUSE THE INDUSTRY IS STILL DEVELOPING AND REGULATIONS ARE EVOLVING, THE VALUE AND ACCESSIBILITY OF CRYPTOCURRENCIES CAN CHANGE QUICKLY, MAKING RESEARCH, SECURITY, AND RESPONSIBLE INVESTING ESPECIALLY IMPORTANT.</a:t>
            </a:r>
          </a:p>
        </p:txBody>
      </p:sp>
      <p:grpSp>
        <p:nvGrpSpPr>
          <p:cNvPr id="22" name="Group 22"/>
          <p:cNvGrpSpPr/>
          <p:nvPr/>
        </p:nvGrpSpPr>
        <p:grpSpPr>
          <a:xfrm>
            <a:off x="1028700" y="1687350"/>
            <a:ext cx="4667129" cy="3916396"/>
            <a:chOff x="0" y="0"/>
            <a:chExt cx="1229203" cy="1031479"/>
          </a:xfrm>
        </p:grpSpPr>
        <p:sp>
          <p:nvSpPr>
            <p:cNvPr id="23" name="Freeform 23"/>
            <p:cNvSpPr/>
            <p:nvPr/>
          </p:nvSpPr>
          <p:spPr>
            <a:xfrm>
              <a:off x="0" y="0"/>
              <a:ext cx="1229203" cy="1031479"/>
            </a:xfrm>
            <a:custGeom>
              <a:avLst/>
              <a:gdLst/>
              <a:ahLst/>
              <a:cxnLst/>
              <a:rect l="l" t="t" r="r" b="b"/>
              <a:pathLst>
                <a:path w="1229203" h="1031479">
                  <a:moveTo>
                    <a:pt x="82941" y="0"/>
                  </a:moveTo>
                  <a:lnTo>
                    <a:pt x="1146262" y="0"/>
                  </a:lnTo>
                  <a:cubicBezTo>
                    <a:pt x="1168259" y="0"/>
                    <a:pt x="1189355" y="8738"/>
                    <a:pt x="1204910" y="24293"/>
                  </a:cubicBezTo>
                  <a:cubicBezTo>
                    <a:pt x="1220464" y="39847"/>
                    <a:pt x="1229203" y="60944"/>
                    <a:pt x="1229203" y="82941"/>
                  </a:cubicBezTo>
                  <a:lnTo>
                    <a:pt x="1229203" y="948538"/>
                  </a:lnTo>
                  <a:cubicBezTo>
                    <a:pt x="1229203" y="994345"/>
                    <a:pt x="1192069" y="1031479"/>
                    <a:pt x="1146262" y="1031479"/>
                  </a:cubicBezTo>
                  <a:lnTo>
                    <a:pt x="82941" y="1031479"/>
                  </a:lnTo>
                  <a:cubicBezTo>
                    <a:pt x="37134" y="1031479"/>
                    <a:pt x="0" y="994345"/>
                    <a:pt x="0" y="948538"/>
                  </a:cubicBezTo>
                  <a:lnTo>
                    <a:pt x="0" y="82941"/>
                  </a:lnTo>
                  <a:cubicBezTo>
                    <a:pt x="0" y="37134"/>
                    <a:pt x="37134" y="0"/>
                    <a:pt x="82941" y="0"/>
                  </a:cubicBezTo>
                  <a:close/>
                </a:path>
              </a:pathLst>
            </a:custGeom>
            <a:solidFill>
              <a:srgbClr val="FFDE59"/>
            </a:solidFill>
          </p:spPr>
          <p:txBody>
            <a:bodyPr/>
            <a:lstStyle/>
            <a:p>
              <a:endParaRPr lang="en-US"/>
            </a:p>
          </p:txBody>
        </p:sp>
        <p:sp>
          <p:nvSpPr>
            <p:cNvPr id="24" name="TextBox 24"/>
            <p:cNvSpPr txBox="1"/>
            <p:nvPr/>
          </p:nvSpPr>
          <p:spPr>
            <a:xfrm>
              <a:off x="0" y="9525"/>
              <a:ext cx="1229203" cy="1021954"/>
            </a:xfrm>
            <a:prstGeom prst="rect">
              <a:avLst/>
            </a:prstGeom>
          </p:spPr>
          <p:txBody>
            <a:bodyPr lIns="50800" tIns="50800" rIns="50800" bIns="50800" rtlCol="0" anchor="ctr"/>
            <a:lstStyle/>
            <a:p>
              <a:pPr algn="ctr">
                <a:lnSpc>
                  <a:spcPts val="1760"/>
                </a:lnSpc>
              </a:pPr>
              <a:endParaRPr/>
            </a:p>
          </p:txBody>
        </p:sp>
      </p:grpSp>
      <p:sp>
        <p:nvSpPr>
          <p:cNvPr id="25" name="TextBox 25"/>
          <p:cNvSpPr txBox="1"/>
          <p:nvPr/>
        </p:nvSpPr>
        <p:spPr>
          <a:xfrm>
            <a:off x="1028700" y="1959230"/>
            <a:ext cx="4667129"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CHALLENGES</a:t>
            </a:r>
          </a:p>
        </p:txBody>
      </p:sp>
      <p:sp>
        <p:nvSpPr>
          <p:cNvPr id="26" name="TextBox 26"/>
          <p:cNvSpPr txBox="1"/>
          <p:nvPr/>
        </p:nvSpPr>
        <p:spPr>
          <a:xfrm>
            <a:off x="1585275" y="2388135"/>
            <a:ext cx="3748057" cy="2856230"/>
          </a:xfrm>
          <a:prstGeom prst="rect">
            <a:avLst/>
          </a:prstGeom>
        </p:spPr>
        <p:txBody>
          <a:bodyPr lIns="0" tIns="0" rIns="0" bIns="0" rtlCol="0" anchor="t">
            <a:spAutoFit/>
          </a:bodyPr>
          <a:lstStyle/>
          <a:p>
            <a:pPr algn="l">
              <a:lnSpc>
                <a:spcPts val="1540"/>
              </a:lnSpc>
            </a:pPr>
            <a:r>
              <a:rPr lang="en-US" sz="1400" i="1">
                <a:solidFill>
                  <a:srgbClr val="000000"/>
                </a:solidFill>
                <a:latin typeface="Space Mono Italics"/>
                <a:ea typeface="Space Mono Italics"/>
                <a:cs typeface="Space Mono Italics"/>
                <a:sym typeface="Space Mono Italics"/>
              </a:rPr>
              <a:t>CRYPTOCURRENCY ALSO COMES WITH CHALLENGES. PRICES CAN BE VERY VOLATILE, MEANING VALUES CAN RISE OR FALL QUICKLY. SECURITY IS ANOTHER CONCERN, SINCE USERS ARE RESPONSIBLE FOR PROTECTING THEIR OWN WALLETS AND PRIVATE KEYS. REGULATIONS ARE STILL EVOLVING, WHICH CAN CREATE UNCERTAINTY, AND SCAMS OR MISINFORMATION CAN MAKE THE SPACE CONFUSING FOR BEGINNERS. ADDITIONALLY, CRYPTO CAN BE COMPLEX TO LEARN AT FIRST, REQUIRING TIME AND EDUCATION TO USE IT SAFELY AND RESPONSIBLY.</a:t>
            </a:r>
          </a:p>
        </p:txBody>
      </p:sp>
      <p:sp>
        <p:nvSpPr>
          <p:cNvPr id="27" name="Freeform 27"/>
          <p:cNvSpPr/>
          <p:nvPr/>
        </p:nvSpPr>
        <p:spPr>
          <a:xfrm>
            <a:off x="8564042" y="8678342"/>
            <a:ext cx="579958" cy="579958"/>
          </a:xfrm>
          <a:custGeom>
            <a:avLst/>
            <a:gdLst/>
            <a:ahLst/>
            <a:cxnLst/>
            <a:rect l="l" t="t" r="r" b="b"/>
            <a:pathLst>
              <a:path w="579958" h="579958">
                <a:moveTo>
                  <a:pt x="0" y="0"/>
                </a:moveTo>
                <a:lnTo>
                  <a:pt x="579958" y="0"/>
                </a:lnTo>
                <a:lnTo>
                  <a:pt x="579958" y="579958"/>
                </a:lnTo>
                <a:lnTo>
                  <a:pt x="0" y="5799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5493876" y="4440550"/>
            <a:ext cx="7300249" cy="864199"/>
            <a:chOff x="0" y="0"/>
            <a:chExt cx="1922699" cy="227608"/>
          </a:xfrm>
        </p:grpSpPr>
        <p:sp>
          <p:nvSpPr>
            <p:cNvPr id="5" name="Freeform 5"/>
            <p:cNvSpPr/>
            <p:nvPr/>
          </p:nvSpPr>
          <p:spPr>
            <a:xfrm>
              <a:off x="0" y="0"/>
              <a:ext cx="1922699" cy="227608"/>
            </a:xfrm>
            <a:custGeom>
              <a:avLst/>
              <a:gdLst/>
              <a:ahLst/>
              <a:cxnLst/>
              <a:rect l="l" t="t" r="r" b="b"/>
              <a:pathLst>
                <a:path w="1922699" h="227608">
                  <a:moveTo>
                    <a:pt x="53025" y="0"/>
                  </a:moveTo>
                  <a:lnTo>
                    <a:pt x="1869674" y="0"/>
                  </a:lnTo>
                  <a:cubicBezTo>
                    <a:pt x="1883737" y="0"/>
                    <a:pt x="1897225" y="5587"/>
                    <a:pt x="1907169" y="15531"/>
                  </a:cubicBezTo>
                  <a:cubicBezTo>
                    <a:pt x="1917113" y="25475"/>
                    <a:pt x="1922699" y="38962"/>
                    <a:pt x="1922699" y="53025"/>
                  </a:cubicBezTo>
                  <a:lnTo>
                    <a:pt x="1922699" y="174583"/>
                  </a:lnTo>
                  <a:cubicBezTo>
                    <a:pt x="1922699" y="188646"/>
                    <a:pt x="1917113" y="202133"/>
                    <a:pt x="1907169" y="212077"/>
                  </a:cubicBezTo>
                  <a:cubicBezTo>
                    <a:pt x="1897225" y="222021"/>
                    <a:pt x="1883737" y="227608"/>
                    <a:pt x="1869674" y="227608"/>
                  </a:cubicBezTo>
                  <a:lnTo>
                    <a:pt x="53025" y="227608"/>
                  </a:lnTo>
                  <a:cubicBezTo>
                    <a:pt x="38962" y="227608"/>
                    <a:pt x="25475" y="222021"/>
                    <a:pt x="15531" y="212077"/>
                  </a:cubicBezTo>
                  <a:cubicBezTo>
                    <a:pt x="5587" y="202133"/>
                    <a:pt x="0" y="188646"/>
                    <a:pt x="0" y="174583"/>
                  </a:cubicBezTo>
                  <a:lnTo>
                    <a:pt x="0" y="53025"/>
                  </a:lnTo>
                  <a:cubicBezTo>
                    <a:pt x="0" y="38962"/>
                    <a:pt x="5587" y="25475"/>
                    <a:pt x="15531" y="15531"/>
                  </a:cubicBezTo>
                  <a:cubicBezTo>
                    <a:pt x="25475" y="5587"/>
                    <a:pt x="38962" y="0"/>
                    <a:pt x="53025" y="0"/>
                  </a:cubicBezTo>
                  <a:close/>
                </a:path>
              </a:pathLst>
            </a:custGeom>
            <a:solidFill>
              <a:srgbClr val="FFDE59"/>
            </a:solidFill>
          </p:spPr>
          <p:txBody>
            <a:bodyPr/>
            <a:lstStyle/>
            <a:p>
              <a:endParaRPr lang="en-US"/>
            </a:p>
          </p:txBody>
        </p:sp>
        <p:sp>
          <p:nvSpPr>
            <p:cNvPr id="6" name="TextBox 6"/>
            <p:cNvSpPr txBox="1"/>
            <p:nvPr/>
          </p:nvSpPr>
          <p:spPr>
            <a:xfrm>
              <a:off x="0" y="9525"/>
              <a:ext cx="1922699" cy="218083"/>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38371"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5493876" y="4697707"/>
            <a:ext cx="7300249"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BEYOND DIGITAL MONEY</a:t>
            </a:r>
          </a:p>
        </p:txBody>
      </p:sp>
      <p:grpSp>
        <p:nvGrpSpPr>
          <p:cNvPr id="9" name="Group 9"/>
          <p:cNvGrpSpPr/>
          <p:nvPr/>
        </p:nvGrpSpPr>
        <p:grpSpPr>
          <a:xfrm>
            <a:off x="1028700" y="2410624"/>
            <a:ext cx="3419489" cy="3159610"/>
            <a:chOff x="0" y="0"/>
            <a:chExt cx="900606" cy="832161"/>
          </a:xfrm>
        </p:grpSpPr>
        <p:sp>
          <p:nvSpPr>
            <p:cNvPr id="10" name="Freeform 10"/>
            <p:cNvSpPr/>
            <p:nvPr/>
          </p:nvSpPr>
          <p:spPr>
            <a:xfrm>
              <a:off x="0" y="0"/>
              <a:ext cx="900606" cy="832161"/>
            </a:xfrm>
            <a:custGeom>
              <a:avLst/>
              <a:gdLst/>
              <a:ahLst/>
              <a:cxnLst/>
              <a:rect l="l" t="t" r="r" b="b"/>
              <a:pathLst>
                <a:path w="900606" h="832161">
                  <a:moveTo>
                    <a:pt x="113203" y="0"/>
                  </a:moveTo>
                  <a:lnTo>
                    <a:pt x="787403" y="0"/>
                  </a:lnTo>
                  <a:cubicBezTo>
                    <a:pt x="849924" y="0"/>
                    <a:pt x="900606" y="50683"/>
                    <a:pt x="900606" y="113203"/>
                  </a:cubicBezTo>
                  <a:lnTo>
                    <a:pt x="900606" y="718958"/>
                  </a:lnTo>
                  <a:cubicBezTo>
                    <a:pt x="900606" y="748981"/>
                    <a:pt x="888680" y="777775"/>
                    <a:pt x="867450" y="799004"/>
                  </a:cubicBezTo>
                  <a:cubicBezTo>
                    <a:pt x="846220" y="820234"/>
                    <a:pt x="817427" y="832161"/>
                    <a:pt x="787403" y="832161"/>
                  </a:cubicBezTo>
                  <a:lnTo>
                    <a:pt x="113203" y="832161"/>
                  </a:lnTo>
                  <a:cubicBezTo>
                    <a:pt x="50683" y="832161"/>
                    <a:pt x="0" y="781478"/>
                    <a:pt x="0" y="718958"/>
                  </a:cubicBezTo>
                  <a:lnTo>
                    <a:pt x="0" y="113203"/>
                  </a:lnTo>
                  <a:cubicBezTo>
                    <a:pt x="0" y="50683"/>
                    <a:pt x="50683" y="0"/>
                    <a:pt x="113203" y="0"/>
                  </a:cubicBezTo>
                  <a:close/>
                </a:path>
              </a:pathLst>
            </a:custGeom>
            <a:solidFill>
              <a:srgbClr val="FFDE59"/>
            </a:solidFill>
          </p:spPr>
          <p:txBody>
            <a:bodyPr/>
            <a:lstStyle/>
            <a:p>
              <a:endParaRPr lang="en-US"/>
            </a:p>
          </p:txBody>
        </p:sp>
        <p:sp>
          <p:nvSpPr>
            <p:cNvPr id="11" name="TextBox 11"/>
            <p:cNvSpPr txBox="1"/>
            <p:nvPr/>
          </p:nvSpPr>
          <p:spPr>
            <a:xfrm>
              <a:off x="0" y="9525"/>
              <a:ext cx="900606" cy="822636"/>
            </a:xfrm>
            <a:prstGeom prst="rect">
              <a:avLst/>
            </a:prstGeom>
          </p:spPr>
          <p:txBody>
            <a:bodyPr lIns="50800" tIns="50800" rIns="50800" bIns="50800" rtlCol="0" anchor="ctr"/>
            <a:lstStyle/>
            <a:p>
              <a:pPr algn="ctr">
                <a:lnSpc>
                  <a:spcPts val="1760"/>
                </a:lnSpc>
              </a:pPr>
              <a:endParaRPr/>
            </a:p>
          </p:txBody>
        </p:sp>
      </p:grpSp>
      <p:sp>
        <p:nvSpPr>
          <p:cNvPr id="12" name="TextBox 12"/>
          <p:cNvSpPr txBox="1"/>
          <p:nvPr/>
        </p:nvSpPr>
        <p:spPr>
          <a:xfrm>
            <a:off x="5493876" y="2752309"/>
            <a:ext cx="7048642" cy="1356085"/>
          </a:xfrm>
          <a:prstGeom prst="rect">
            <a:avLst/>
          </a:prstGeom>
        </p:spPr>
        <p:txBody>
          <a:bodyPr lIns="0" tIns="0" rIns="0" bIns="0" rtlCol="0" anchor="t">
            <a:spAutoFit/>
          </a:bodyPr>
          <a:lstStyle/>
          <a:p>
            <a:pPr algn="r">
              <a:lnSpc>
                <a:spcPts val="5277"/>
              </a:lnSpc>
            </a:pPr>
            <a:r>
              <a:rPr lang="en-US" sz="5074">
                <a:solidFill>
                  <a:srgbClr val="FFDE59"/>
                </a:solidFill>
                <a:latin typeface="Bicubik"/>
                <a:ea typeface="Bicubik"/>
                <a:cs typeface="Bicubik"/>
                <a:sym typeface="Bicubik"/>
              </a:rPr>
              <a:t>CRYPTOCURRENCY USE CASES</a:t>
            </a:r>
          </a:p>
        </p:txBody>
      </p:sp>
      <p:grpSp>
        <p:nvGrpSpPr>
          <p:cNvPr id="13" name="Group 13"/>
          <p:cNvGrpSpPr/>
          <p:nvPr/>
        </p:nvGrpSpPr>
        <p:grpSpPr>
          <a:xfrm>
            <a:off x="1028700" y="6098690"/>
            <a:ext cx="3419489" cy="3159610"/>
            <a:chOff x="0" y="0"/>
            <a:chExt cx="900606" cy="832161"/>
          </a:xfrm>
        </p:grpSpPr>
        <p:sp>
          <p:nvSpPr>
            <p:cNvPr id="14" name="Freeform 14"/>
            <p:cNvSpPr/>
            <p:nvPr/>
          </p:nvSpPr>
          <p:spPr>
            <a:xfrm>
              <a:off x="0" y="0"/>
              <a:ext cx="900606" cy="832161"/>
            </a:xfrm>
            <a:custGeom>
              <a:avLst/>
              <a:gdLst/>
              <a:ahLst/>
              <a:cxnLst/>
              <a:rect l="l" t="t" r="r" b="b"/>
              <a:pathLst>
                <a:path w="900606" h="832161">
                  <a:moveTo>
                    <a:pt x="113203" y="0"/>
                  </a:moveTo>
                  <a:lnTo>
                    <a:pt x="787403" y="0"/>
                  </a:lnTo>
                  <a:cubicBezTo>
                    <a:pt x="849924" y="0"/>
                    <a:pt x="900606" y="50683"/>
                    <a:pt x="900606" y="113203"/>
                  </a:cubicBezTo>
                  <a:lnTo>
                    <a:pt x="900606" y="718958"/>
                  </a:lnTo>
                  <a:cubicBezTo>
                    <a:pt x="900606" y="748981"/>
                    <a:pt x="888680" y="777775"/>
                    <a:pt x="867450" y="799004"/>
                  </a:cubicBezTo>
                  <a:cubicBezTo>
                    <a:pt x="846220" y="820234"/>
                    <a:pt x="817427" y="832161"/>
                    <a:pt x="787403" y="832161"/>
                  </a:cubicBezTo>
                  <a:lnTo>
                    <a:pt x="113203" y="832161"/>
                  </a:lnTo>
                  <a:cubicBezTo>
                    <a:pt x="50683" y="832161"/>
                    <a:pt x="0" y="781478"/>
                    <a:pt x="0" y="718958"/>
                  </a:cubicBezTo>
                  <a:lnTo>
                    <a:pt x="0" y="113203"/>
                  </a:lnTo>
                  <a:cubicBezTo>
                    <a:pt x="0" y="50683"/>
                    <a:pt x="50683" y="0"/>
                    <a:pt x="113203" y="0"/>
                  </a:cubicBezTo>
                  <a:close/>
                </a:path>
              </a:pathLst>
            </a:custGeom>
            <a:ln w="9525" cap="rnd">
              <a:solidFill>
                <a:srgbClr val="FFDE59"/>
              </a:solidFill>
              <a:prstDash val="solid"/>
              <a:round/>
            </a:ln>
          </p:spPr>
          <p:txBody>
            <a:bodyPr/>
            <a:lstStyle/>
            <a:p>
              <a:endParaRPr lang="en-US"/>
            </a:p>
          </p:txBody>
        </p:sp>
        <p:sp>
          <p:nvSpPr>
            <p:cNvPr id="15" name="TextBox 15"/>
            <p:cNvSpPr txBox="1"/>
            <p:nvPr/>
          </p:nvSpPr>
          <p:spPr>
            <a:xfrm>
              <a:off x="0" y="9525"/>
              <a:ext cx="900606" cy="822636"/>
            </a:xfrm>
            <a:prstGeom prst="rect">
              <a:avLst/>
            </a:prstGeom>
          </p:spPr>
          <p:txBody>
            <a:bodyPr lIns="50800" tIns="50800" rIns="50800" bIns="50800" rtlCol="0" anchor="ctr"/>
            <a:lstStyle/>
            <a:p>
              <a:pPr algn="ctr">
                <a:lnSpc>
                  <a:spcPts val="1760"/>
                </a:lnSpc>
              </a:pPr>
              <a:endParaRPr/>
            </a:p>
          </p:txBody>
        </p:sp>
      </p:grpSp>
      <p:sp>
        <p:nvSpPr>
          <p:cNvPr id="16" name="TextBox 16"/>
          <p:cNvSpPr txBox="1"/>
          <p:nvPr/>
        </p:nvSpPr>
        <p:spPr>
          <a:xfrm>
            <a:off x="1028700" y="3720691"/>
            <a:ext cx="3419489"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PAYMENTS</a:t>
            </a:r>
          </a:p>
        </p:txBody>
      </p:sp>
      <p:sp>
        <p:nvSpPr>
          <p:cNvPr id="17" name="TextBox 17"/>
          <p:cNvSpPr txBox="1"/>
          <p:nvPr/>
        </p:nvSpPr>
        <p:spPr>
          <a:xfrm>
            <a:off x="1028700" y="7503553"/>
            <a:ext cx="3419489"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FFDE59"/>
                </a:solidFill>
                <a:latin typeface="Space Mono Bold"/>
                <a:ea typeface="Space Mono Bold"/>
                <a:cs typeface="Space Mono Bold"/>
                <a:sym typeface="Space Mono Bold"/>
              </a:rPr>
              <a:t>INVESTMENT</a:t>
            </a:r>
          </a:p>
        </p:txBody>
      </p:sp>
      <p:grpSp>
        <p:nvGrpSpPr>
          <p:cNvPr id="18" name="Group 18"/>
          <p:cNvGrpSpPr/>
          <p:nvPr/>
        </p:nvGrpSpPr>
        <p:grpSpPr>
          <a:xfrm>
            <a:off x="13841874" y="2410624"/>
            <a:ext cx="3419489" cy="3159610"/>
            <a:chOff x="0" y="0"/>
            <a:chExt cx="900606" cy="832161"/>
          </a:xfrm>
        </p:grpSpPr>
        <p:sp>
          <p:nvSpPr>
            <p:cNvPr id="19" name="Freeform 19"/>
            <p:cNvSpPr/>
            <p:nvPr/>
          </p:nvSpPr>
          <p:spPr>
            <a:xfrm>
              <a:off x="0" y="0"/>
              <a:ext cx="900606" cy="832161"/>
            </a:xfrm>
            <a:custGeom>
              <a:avLst/>
              <a:gdLst/>
              <a:ahLst/>
              <a:cxnLst/>
              <a:rect l="l" t="t" r="r" b="b"/>
              <a:pathLst>
                <a:path w="900606" h="832161">
                  <a:moveTo>
                    <a:pt x="113203" y="0"/>
                  </a:moveTo>
                  <a:lnTo>
                    <a:pt x="787403" y="0"/>
                  </a:lnTo>
                  <a:cubicBezTo>
                    <a:pt x="849924" y="0"/>
                    <a:pt x="900606" y="50683"/>
                    <a:pt x="900606" y="113203"/>
                  </a:cubicBezTo>
                  <a:lnTo>
                    <a:pt x="900606" y="718958"/>
                  </a:lnTo>
                  <a:cubicBezTo>
                    <a:pt x="900606" y="748981"/>
                    <a:pt x="888680" y="777775"/>
                    <a:pt x="867450" y="799004"/>
                  </a:cubicBezTo>
                  <a:cubicBezTo>
                    <a:pt x="846220" y="820234"/>
                    <a:pt x="817427" y="832161"/>
                    <a:pt x="787403" y="832161"/>
                  </a:cubicBezTo>
                  <a:lnTo>
                    <a:pt x="113203" y="832161"/>
                  </a:lnTo>
                  <a:cubicBezTo>
                    <a:pt x="50683" y="832161"/>
                    <a:pt x="0" y="781478"/>
                    <a:pt x="0" y="718958"/>
                  </a:cubicBezTo>
                  <a:lnTo>
                    <a:pt x="0" y="113203"/>
                  </a:lnTo>
                  <a:cubicBezTo>
                    <a:pt x="0" y="50683"/>
                    <a:pt x="50683" y="0"/>
                    <a:pt x="113203" y="0"/>
                  </a:cubicBezTo>
                  <a:close/>
                </a:path>
              </a:pathLst>
            </a:custGeom>
            <a:solidFill>
              <a:srgbClr val="FFDE59"/>
            </a:solidFill>
          </p:spPr>
          <p:txBody>
            <a:bodyPr/>
            <a:lstStyle/>
            <a:p>
              <a:endParaRPr lang="en-US"/>
            </a:p>
          </p:txBody>
        </p:sp>
        <p:sp>
          <p:nvSpPr>
            <p:cNvPr id="20" name="TextBox 20"/>
            <p:cNvSpPr txBox="1"/>
            <p:nvPr/>
          </p:nvSpPr>
          <p:spPr>
            <a:xfrm>
              <a:off x="0" y="9525"/>
              <a:ext cx="900606" cy="822636"/>
            </a:xfrm>
            <a:prstGeom prst="rect">
              <a:avLst/>
            </a:prstGeom>
          </p:spPr>
          <p:txBody>
            <a:bodyPr lIns="50800" tIns="50800" rIns="50800" bIns="50800" rtlCol="0" anchor="ctr"/>
            <a:lstStyle/>
            <a:p>
              <a:pPr algn="ctr">
                <a:lnSpc>
                  <a:spcPts val="1760"/>
                </a:lnSpc>
              </a:pPr>
              <a:endParaRPr/>
            </a:p>
          </p:txBody>
        </p:sp>
      </p:grpSp>
      <p:grpSp>
        <p:nvGrpSpPr>
          <p:cNvPr id="21" name="Group 21"/>
          <p:cNvGrpSpPr/>
          <p:nvPr/>
        </p:nvGrpSpPr>
        <p:grpSpPr>
          <a:xfrm>
            <a:off x="13839811" y="6098690"/>
            <a:ext cx="3419489" cy="3159610"/>
            <a:chOff x="0" y="0"/>
            <a:chExt cx="900606" cy="832161"/>
          </a:xfrm>
        </p:grpSpPr>
        <p:sp>
          <p:nvSpPr>
            <p:cNvPr id="22" name="Freeform 22"/>
            <p:cNvSpPr/>
            <p:nvPr/>
          </p:nvSpPr>
          <p:spPr>
            <a:xfrm>
              <a:off x="0" y="0"/>
              <a:ext cx="900606" cy="832161"/>
            </a:xfrm>
            <a:custGeom>
              <a:avLst/>
              <a:gdLst/>
              <a:ahLst/>
              <a:cxnLst/>
              <a:rect l="l" t="t" r="r" b="b"/>
              <a:pathLst>
                <a:path w="900606" h="832161">
                  <a:moveTo>
                    <a:pt x="113203" y="0"/>
                  </a:moveTo>
                  <a:lnTo>
                    <a:pt x="787403" y="0"/>
                  </a:lnTo>
                  <a:cubicBezTo>
                    <a:pt x="849924" y="0"/>
                    <a:pt x="900606" y="50683"/>
                    <a:pt x="900606" y="113203"/>
                  </a:cubicBezTo>
                  <a:lnTo>
                    <a:pt x="900606" y="718958"/>
                  </a:lnTo>
                  <a:cubicBezTo>
                    <a:pt x="900606" y="748981"/>
                    <a:pt x="888680" y="777775"/>
                    <a:pt x="867450" y="799004"/>
                  </a:cubicBezTo>
                  <a:cubicBezTo>
                    <a:pt x="846220" y="820234"/>
                    <a:pt x="817427" y="832161"/>
                    <a:pt x="787403" y="832161"/>
                  </a:cubicBezTo>
                  <a:lnTo>
                    <a:pt x="113203" y="832161"/>
                  </a:lnTo>
                  <a:cubicBezTo>
                    <a:pt x="50683" y="832161"/>
                    <a:pt x="0" y="781478"/>
                    <a:pt x="0" y="718958"/>
                  </a:cubicBezTo>
                  <a:lnTo>
                    <a:pt x="0" y="113203"/>
                  </a:lnTo>
                  <a:cubicBezTo>
                    <a:pt x="0" y="50683"/>
                    <a:pt x="50683" y="0"/>
                    <a:pt x="113203" y="0"/>
                  </a:cubicBezTo>
                  <a:close/>
                </a:path>
              </a:pathLst>
            </a:custGeom>
            <a:ln w="9525" cap="rnd">
              <a:solidFill>
                <a:srgbClr val="FFDE59"/>
              </a:solidFill>
              <a:prstDash val="solid"/>
              <a:round/>
            </a:ln>
          </p:spPr>
          <p:txBody>
            <a:bodyPr/>
            <a:lstStyle/>
            <a:p>
              <a:endParaRPr lang="en-US"/>
            </a:p>
          </p:txBody>
        </p:sp>
        <p:sp>
          <p:nvSpPr>
            <p:cNvPr id="23" name="TextBox 23"/>
            <p:cNvSpPr txBox="1"/>
            <p:nvPr/>
          </p:nvSpPr>
          <p:spPr>
            <a:xfrm>
              <a:off x="0" y="9525"/>
              <a:ext cx="900606" cy="822636"/>
            </a:xfrm>
            <a:prstGeom prst="rect">
              <a:avLst/>
            </a:prstGeom>
          </p:spPr>
          <p:txBody>
            <a:bodyPr lIns="50800" tIns="50800" rIns="50800" bIns="50800" rtlCol="0" anchor="ctr"/>
            <a:lstStyle/>
            <a:p>
              <a:pPr algn="ctr">
                <a:lnSpc>
                  <a:spcPts val="1760"/>
                </a:lnSpc>
              </a:pPr>
              <a:endParaRPr/>
            </a:p>
          </p:txBody>
        </p:sp>
      </p:grpSp>
      <p:sp>
        <p:nvSpPr>
          <p:cNvPr id="24" name="TextBox 24"/>
          <p:cNvSpPr txBox="1"/>
          <p:nvPr/>
        </p:nvSpPr>
        <p:spPr>
          <a:xfrm>
            <a:off x="14186761" y="3525429"/>
            <a:ext cx="2729716" cy="778510"/>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SMART CONTRACTS</a:t>
            </a:r>
          </a:p>
        </p:txBody>
      </p:sp>
      <p:sp>
        <p:nvSpPr>
          <p:cNvPr id="25" name="TextBox 25"/>
          <p:cNvSpPr txBox="1"/>
          <p:nvPr/>
        </p:nvSpPr>
        <p:spPr>
          <a:xfrm>
            <a:off x="14029437" y="7113028"/>
            <a:ext cx="3044363" cy="116903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FFDE59"/>
                </a:solidFill>
                <a:latin typeface="Space Mono Bold"/>
                <a:ea typeface="Space Mono Bold"/>
                <a:cs typeface="Space Mono Bold"/>
                <a:sym typeface="Space Mono Bold"/>
              </a:rPr>
              <a:t>DECENTRALIZED FINANCE (DEFI)</a:t>
            </a:r>
          </a:p>
        </p:txBody>
      </p:sp>
      <p:sp>
        <p:nvSpPr>
          <p:cNvPr id="26" name="Freeform 26"/>
          <p:cNvSpPr/>
          <p:nvPr/>
        </p:nvSpPr>
        <p:spPr>
          <a:xfrm>
            <a:off x="5493876" y="6223619"/>
            <a:ext cx="7300249" cy="7114424"/>
          </a:xfrm>
          <a:custGeom>
            <a:avLst/>
            <a:gdLst/>
            <a:ahLst/>
            <a:cxnLst/>
            <a:rect l="l" t="t" r="r" b="b"/>
            <a:pathLst>
              <a:path w="7300249" h="7114424">
                <a:moveTo>
                  <a:pt x="0" y="0"/>
                </a:moveTo>
                <a:lnTo>
                  <a:pt x="7300248" y="0"/>
                </a:lnTo>
                <a:lnTo>
                  <a:pt x="7300248" y="7114424"/>
                </a:lnTo>
                <a:lnTo>
                  <a:pt x="0" y="7114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7" name="Group 27"/>
          <p:cNvGrpSpPr/>
          <p:nvPr/>
        </p:nvGrpSpPr>
        <p:grpSpPr>
          <a:xfrm>
            <a:off x="6326710" y="6888651"/>
            <a:ext cx="5634580" cy="563458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t="-25046" b="-25046"/>
              </a:stretch>
            </a:blip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txBody>
          <a:bodyPr/>
          <a:lstStyle/>
          <a:p>
            <a:endParaRPr lang="en-US"/>
          </a:p>
        </p:txBody>
      </p:sp>
      <p:sp>
        <p:nvSpPr>
          <p:cNvPr id="3" name="Freeform 3"/>
          <p:cNvSpPr/>
          <p:nvPr/>
        </p:nvSpPr>
        <p:spPr>
          <a:xfrm>
            <a:off x="1028700" y="720132"/>
            <a:ext cx="248998" cy="241301"/>
          </a:xfrm>
          <a:custGeom>
            <a:avLst/>
            <a:gdLst/>
            <a:ahLst/>
            <a:cxnLst/>
            <a:rect l="l" t="t" r="r" b="b"/>
            <a:pathLst>
              <a:path w="248998" h="241301">
                <a:moveTo>
                  <a:pt x="0" y="0"/>
                </a:moveTo>
                <a:lnTo>
                  <a:pt x="248998" y="0"/>
                </a:lnTo>
                <a:lnTo>
                  <a:pt x="248998" y="241302"/>
                </a:lnTo>
                <a:lnTo>
                  <a:pt x="0" y="241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9719287" y="1831203"/>
            <a:ext cx="7789215" cy="864199"/>
            <a:chOff x="0" y="0"/>
            <a:chExt cx="2051480" cy="227608"/>
          </a:xfrm>
        </p:grpSpPr>
        <p:sp>
          <p:nvSpPr>
            <p:cNvPr id="5" name="Freeform 5"/>
            <p:cNvSpPr/>
            <p:nvPr/>
          </p:nvSpPr>
          <p:spPr>
            <a:xfrm>
              <a:off x="0" y="0"/>
              <a:ext cx="2051480" cy="227608"/>
            </a:xfrm>
            <a:custGeom>
              <a:avLst/>
              <a:gdLst/>
              <a:ahLst/>
              <a:cxnLst/>
              <a:rect l="l" t="t" r="r" b="b"/>
              <a:pathLst>
                <a:path w="2051480" h="227608">
                  <a:moveTo>
                    <a:pt x="49696" y="0"/>
                  </a:moveTo>
                  <a:lnTo>
                    <a:pt x="2001784" y="0"/>
                  </a:lnTo>
                  <a:cubicBezTo>
                    <a:pt x="2014964" y="0"/>
                    <a:pt x="2027605" y="5236"/>
                    <a:pt x="2036925" y="14556"/>
                  </a:cubicBezTo>
                  <a:cubicBezTo>
                    <a:pt x="2046244" y="23876"/>
                    <a:pt x="2051480" y="36516"/>
                    <a:pt x="2051480" y="49696"/>
                  </a:cubicBezTo>
                  <a:lnTo>
                    <a:pt x="2051480" y="177912"/>
                  </a:lnTo>
                  <a:cubicBezTo>
                    <a:pt x="2051480" y="191092"/>
                    <a:pt x="2046244" y="203732"/>
                    <a:pt x="2036925" y="213052"/>
                  </a:cubicBezTo>
                  <a:cubicBezTo>
                    <a:pt x="2027605" y="222372"/>
                    <a:pt x="2014964" y="227608"/>
                    <a:pt x="2001784" y="227608"/>
                  </a:cubicBezTo>
                  <a:lnTo>
                    <a:pt x="49696" y="227608"/>
                  </a:lnTo>
                  <a:cubicBezTo>
                    <a:pt x="36516" y="227608"/>
                    <a:pt x="23876" y="222372"/>
                    <a:pt x="14556" y="213052"/>
                  </a:cubicBezTo>
                  <a:cubicBezTo>
                    <a:pt x="5236" y="203732"/>
                    <a:pt x="0" y="191092"/>
                    <a:pt x="0" y="177912"/>
                  </a:cubicBezTo>
                  <a:lnTo>
                    <a:pt x="0" y="49696"/>
                  </a:lnTo>
                  <a:cubicBezTo>
                    <a:pt x="0" y="36516"/>
                    <a:pt x="5236" y="23876"/>
                    <a:pt x="14556" y="14556"/>
                  </a:cubicBezTo>
                  <a:cubicBezTo>
                    <a:pt x="23876" y="5236"/>
                    <a:pt x="36516" y="0"/>
                    <a:pt x="49696" y="0"/>
                  </a:cubicBezTo>
                  <a:close/>
                </a:path>
              </a:pathLst>
            </a:custGeom>
            <a:solidFill>
              <a:srgbClr val="FFDE59"/>
            </a:solidFill>
          </p:spPr>
          <p:txBody>
            <a:bodyPr/>
            <a:lstStyle/>
            <a:p>
              <a:endParaRPr lang="en-US"/>
            </a:p>
          </p:txBody>
        </p:sp>
        <p:sp>
          <p:nvSpPr>
            <p:cNvPr id="6" name="TextBox 6"/>
            <p:cNvSpPr txBox="1"/>
            <p:nvPr/>
          </p:nvSpPr>
          <p:spPr>
            <a:xfrm>
              <a:off x="0" y="9525"/>
              <a:ext cx="2051480" cy="218083"/>
            </a:xfrm>
            <a:prstGeom prst="rect">
              <a:avLst/>
            </a:prstGeom>
          </p:spPr>
          <p:txBody>
            <a:bodyPr lIns="50800" tIns="50800" rIns="50800" bIns="50800" rtlCol="0" anchor="ctr"/>
            <a:lstStyle/>
            <a:p>
              <a:pPr algn="ctr">
                <a:lnSpc>
                  <a:spcPts val="1760"/>
                </a:lnSpc>
              </a:pPr>
              <a:endParaRPr/>
            </a:p>
          </p:txBody>
        </p:sp>
      </p:grpSp>
      <p:sp>
        <p:nvSpPr>
          <p:cNvPr id="7" name="TextBox 7"/>
          <p:cNvSpPr txBox="1"/>
          <p:nvPr/>
        </p:nvSpPr>
        <p:spPr>
          <a:xfrm>
            <a:off x="1507523" y="766504"/>
            <a:ext cx="3048339" cy="224790"/>
          </a:xfrm>
          <a:prstGeom prst="rect">
            <a:avLst/>
          </a:prstGeom>
        </p:spPr>
        <p:txBody>
          <a:bodyPr lIns="0" tIns="0" rIns="0" bIns="0" rtlCol="0" anchor="t">
            <a:spAutoFit/>
          </a:bodyPr>
          <a:lstStyle/>
          <a:p>
            <a:pPr algn="l">
              <a:lnSpc>
                <a:spcPts val="1680"/>
              </a:lnSpc>
            </a:pPr>
            <a:r>
              <a:rPr lang="en-US" sz="2000" b="1" spc="-70">
                <a:solidFill>
                  <a:srgbClr val="FFFFFF"/>
                </a:solidFill>
                <a:latin typeface="Space Mono Bold"/>
                <a:ea typeface="Space Mono Bold"/>
                <a:cs typeface="Space Mono Bold"/>
                <a:sym typeface="Space Mono Bold"/>
              </a:rPr>
              <a:t>CRYPTO PROJECT WATCH</a:t>
            </a:r>
          </a:p>
        </p:txBody>
      </p:sp>
      <p:sp>
        <p:nvSpPr>
          <p:cNvPr id="8" name="TextBox 8"/>
          <p:cNvSpPr txBox="1"/>
          <p:nvPr/>
        </p:nvSpPr>
        <p:spPr>
          <a:xfrm>
            <a:off x="9719287" y="2088360"/>
            <a:ext cx="7789215" cy="387985"/>
          </a:xfrm>
          <a:prstGeom prst="rect">
            <a:avLst/>
          </a:prstGeom>
        </p:spPr>
        <p:txBody>
          <a:bodyPr lIns="0" tIns="0" rIns="0" bIns="0" rtlCol="0" anchor="t">
            <a:spAutoFit/>
          </a:bodyPr>
          <a:lstStyle/>
          <a:p>
            <a:pPr marL="0" lvl="0" indent="0" algn="ctr">
              <a:lnSpc>
                <a:spcPts val="3079"/>
              </a:lnSpc>
              <a:spcBef>
                <a:spcPct val="0"/>
              </a:spcBef>
            </a:pPr>
            <a:r>
              <a:rPr lang="en-US" sz="2799" b="1">
                <a:solidFill>
                  <a:srgbClr val="000000"/>
                </a:solidFill>
                <a:latin typeface="Space Mono Bold"/>
                <a:ea typeface="Space Mono Bold"/>
                <a:cs typeface="Space Mono Bold"/>
                <a:sym typeface="Space Mono Bold"/>
              </a:rPr>
              <a:t>WHAT LIES AHEAD</a:t>
            </a:r>
          </a:p>
        </p:txBody>
      </p:sp>
      <p:grpSp>
        <p:nvGrpSpPr>
          <p:cNvPr id="9" name="Group 9"/>
          <p:cNvGrpSpPr/>
          <p:nvPr/>
        </p:nvGrpSpPr>
        <p:grpSpPr>
          <a:xfrm>
            <a:off x="938987" y="1078977"/>
            <a:ext cx="7792944" cy="2794737"/>
            <a:chOff x="0" y="0"/>
            <a:chExt cx="2052463" cy="736062"/>
          </a:xfrm>
        </p:grpSpPr>
        <p:sp>
          <p:nvSpPr>
            <p:cNvPr id="10" name="Freeform 10"/>
            <p:cNvSpPr/>
            <p:nvPr/>
          </p:nvSpPr>
          <p:spPr>
            <a:xfrm>
              <a:off x="0" y="0"/>
              <a:ext cx="2052463" cy="736062"/>
            </a:xfrm>
            <a:custGeom>
              <a:avLst/>
              <a:gdLst/>
              <a:ahLst/>
              <a:cxnLst/>
              <a:rect l="l" t="t" r="r" b="b"/>
              <a:pathLst>
                <a:path w="2052463" h="736062">
                  <a:moveTo>
                    <a:pt x="49673" y="0"/>
                  </a:moveTo>
                  <a:lnTo>
                    <a:pt x="2002790" y="0"/>
                  </a:lnTo>
                  <a:cubicBezTo>
                    <a:pt x="2030224" y="0"/>
                    <a:pt x="2052463" y="22239"/>
                    <a:pt x="2052463" y="49673"/>
                  </a:cubicBezTo>
                  <a:lnTo>
                    <a:pt x="2052463" y="686390"/>
                  </a:lnTo>
                  <a:cubicBezTo>
                    <a:pt x="2052463" y="713823"/>
                    <a:pt x="2030224" y="736062"/>
                    <a:pt x="2002790" y="736062"/>
                  </a:cubicBezTo>
                  <a:lnTo>
                    <a:pt x="49673" y="736062"/>
                  </a:lnTo>
                  <a:cubicBezTo>
                    <a:pt x="22239" y="736062"/>
                    <a:pt x="0" y="713823"/>
                    <a:pt x="0" y="686390"/>
                  </a:cubicBezTo>
                  <a:lnTo>
                    <a:pt x="0" y="49673"/>
                  </a:lnTo>
                  <a:cubicBezTo>
                    <a:pt x="0" y="22239"/>
                    <a:pt x="22239" y="0"/>
                    <a:pt x="49673" y="0"/>
                  </a:cubicBezTo>
                  <a:close/>
                </a:path>
              </a:pathLst>
            </a:custGeom>
            <a:solidFill>
              <a:srgbClr val="FFDE59"/>
            </a:solidFill>
          </p:spPr>
          <p:txBody>
            <a:bodyPr/>
            <a:lstStyle/>
            <a:p>
              <a:endParaRPr lang="en-US"/>
            </a:p>
          </p:txBody>
        </p:sp>
        <p:sp>
          <p:nvSpPr>
            <p:cNvPr id="11" name="TextBox 11"/>
            <p:cNvSpPr txBox="1"/>
            <p:nvPr/>
          </p:nvSpPr>
          <p:spPr>
            <a:xfrm>
              <a:off x="0" y="9525"/>
              <a:ext cx="2052463" cy="726537"/>
            </a:xfrm>
            <a:prstGeom prst="rect">
              <a:avLst/>
            </a:prstGeom>
          </p:spPr>
          <p:txBody>
            <a:bodyPr lIns="50800" tIns="50800" rIns="50800" bIns="50800" rtlCol="0" anchor="ctr"/>
            <a:lstStyle/>
            <a:p>
              <a:pPr algn="ctr">
                <a:lnSpc>
                  <a:spcPts val="1760"/>
                </a:lnSpc>
              </a:pPr>
              <a:endParaRPr/>
            </a:p>
          </p:txBody>
        </p:sp>
      </p:grpSp>
      <p:sp>
        <p:nvSpPr>
          <p:cNvPr id="12" name="TextBox 12"/>
          <p:cNvSpPr txBox="1"/>
          <p:nvPr/>
        </p:nvSpPr>
        <p:spPr>
          <a:xfrm>
            <a:off x="9838904" y="302397"/>
            <a:ext cx="7820698" cy="1528806"/>
          </a:xfrm>
          <a:prstGeom prst="rect">
            <a:avLst/>
          </a:prstGeom>
        </p:spPr>
        <p:txBody>
          <a:bodyPr lIns="0" tIns="0" rIns="0" bIns="0" rtlCol="0" anchor="t">
            <a:spAutoFit/>
          </a:bodyPr>
          <a:lstStyle/>
          <a:p>
            <a:pPr algn="r">
              <a:lnSpc>
                <a:spcPts val="5914"/>
              </a:lnSpc>
            </a:pPr>
            <a:r>
              <a:rPr lang="en-US" sz="5686">
                <a:solidFill>
                  <a:srgbClr val="FFDE59"/>
                </a:solidFill>
                <a:latin typeface="Bicubik"/>
                <a:ea typeface="Bicubik"/>
                <a:cs typeface="Bicubik"/>
                <a:sym typeface="Bicubik"/>
              </a:rPr>
              <a:t>FUTURE OF CRYPTOCURRENCY</a:t>
            </a:r>
          </a:p>
        </p:txBody>
      </p:sp>
      <p:grpSp>
        <p:nvGrpSpPr>
          <p:cNvPr id="13" name="Group 13"/>
          <p:cNvGrpSpPr/>
          <p:nvPr/>
        </p:nvGrpSpPr>
        <p:grpSpPr>
          <a:xfrm>
            <a:off x="1028700" y="4092789"/>
            <a:ext cx="16230600" cy="5165511"/>
            <a:chOff x="0" y="0"/>
            <a:chExt cx="4274726" cy="1360464"/>
          </a:xfrm>
        </p:grpSpPr>
        <p:sp>
          <p:nvSpPr>
            <p:cNvPr id="14" name="Freeform 14"/>
            <p:cNvSpPr/>
            <p:nvPr/>
          </p:nvSpPr>
          <p:spPr>
            <a:xfrm>
              <a:off x="0" y="0"/>
              <a:ext cx="4274726" cy="1360464"/>
            </a:xfrm>
            <a:custGeom>
              <a:avLst/>
              <a:gdLst/>
              <a:ahLst/>
              <a:cxnLst/>
              <a:rect l="l" t="t" r="r" b="b"/>
              <a:pathLst>
                <a:path w="4274726" h="1360464">
                  <a:moveTo>
                    <a:pt x="23850" y="0"/>
                  </a:moveTo>
                  <a:lnTo>
                    <a:pt x="4250876" y="0"/>
                  </a:lnTo>
                  <a:cubicBezTo>
                    <a:pt x="4257201" y="0"/>
                    <a:pt x="4263268" y="2513"/>
                    <a:pt x="4267741" y="6985"/>
                  </a:cubicBezTo>
                  <a:cubicBezTo>
                    <a:pt x="4272213" y="11458"/>
                    <a:pt x="4274726" y="17524"/>
                    <a:pt x="4274726" y="23850"/>
                  </a:cubicBezTo>
                  <a:lnTo>
                    <a:pt x="4274726" y="1336614"/>
                  </a:lnTo>
                  <a:cubicBezTo>
                    <a:pt x="4274726" y="1342939"/>
                    <a:pt x="4272213" y="1349006"/>
                    <a:pt x="4267741" y="1353478"/>
                  </a:cubicBezTo>
                  <a:cubicBezTo>
                    <a:pt x="4263268" y="1357951"/>
                    <a:pt x="4257201" y="1360464"/>
                    <a:pt x="4250876" y="1360464"/>
                  </a:cubicBezTo>
                  <a:lnTo>
                    <a:pt x="23850" y="1360464"/>
                  </a:lnTo>
                  <a:cubicBezTo>
                    <a:pt x="17524" y="1360464"/>
                    <a:pt x="11458" y="1357951"/>
                    <a:pt x="6985" y="1353478"/>
                  </a:cubicBezTo>
                  <a:cubicBezTo>
                    <a:pt x="2513" y="1349006"/>
                    <a:pt x="0" y="1342939"/>
                    <a:pt x="0" y="1336614"/>
                  </a:cubicBezTo>
                  <a:lnTo>
                    <a:pt x="0" y="23850"/>
                  </a:lnTo>
                  <a:cubicBezTo>
                    <a:pt x="0" y="17524"/>
                    <a:pt x="2513" y="11458"/>
                    <a:pt x="6985" y="6985"/>
                  </a:cubicBezTo>
                  <a:cubicBezTo>
                    <a:pt x="11458" y="2513"/>
                    <a:pt x="17524" y="0"/>
                    <a:pt x="23850" y="0"/>
                  </a:cubicBezTo>
                  <a:close/>
                </a:path>
              </a:pathLst>
            </a:custGeom>
            <a:ln w="9525" cap="rnd">
              <a:solidFill>
                <a:srgbClr val="FFDE59"/>
              </a:solidFill>
              <a:prstDash val="solid"/>
              <a:round/>
            </a:ln>
          </p:spPr>
          <p:txBody>
            <a:bodyPr/>
            <a:lstStyle/>
            <a:p>
              <a:endParaRPr lang="en-US"/>
            </a:p>
          </p:txBody>
        </p:sp>
        <p:sp>
          <p:nvSpPr>
            <p:cNvPr id="15" name="TextBox 15"/>
            <p:cNvSpPr txBox="1"/>
            <p:nvPr/>
          </p:nvSpPr>
          <p:spPr>
            <a:xfrm>
              <a:off x="0" y="9525"/>
              <a:ext cx="4274726" cy="1350939"/>
            </a:xfrm>
            <a:prstGeom prst="rect">
              <a:avLst/>
            </a:prstGeom>
          </p:spPr>
          <p:txBody>
            <a:bodyPr lIns="50800" tIns="50800" rIns="50800" bIns="50800" rtlCol="0" anchor="ctr"/>
            <a:lstStyle/>
            <a:p>
              <a:pPr algn="ctr">
                <a:lnSpc>
                  <a:spcPts val="1760"/>
                </a:lnSpc>
              </a:pPr>
              <a:endParaRPr/>
            </a:p>
          </p:txBody>
        </p:sp>
      </p:grpSp>
      <p:sp>
        <p:nvSpPr>
          <p:cNvPr id="16" name="TextBox 16"/>
          <p:cNvSpPr txBox="1"/>
          <p:nvPr/>
        </p:nvSpPr>
        <p:spPr>
          <a:xfrm>
            <a:off x="1431687" y="6669834"/>
            <a:ext cx="730024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CENTRAL BANK DIGITAL CURRENCIES</a:t>
            </a:r>
          </a:p>
        </p:txBody>
      </p:sp>
      <p:sp>
        <p:nvSpPr>
          <p:cNvPr id="17" name="TextBox 17"/>
          <p:cNvSpPr txBox="1"/>
          <p:nvPr/>
        </p:nvSpPr>
        <p:spPr>
          <a:xfrm>
            <a:off x="9310596" y="4377521"/>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INNOVATIONS</a:t>
            </a:r>
          </a:p>
        </p:txBody>
      </p:sp>
      <p:sp>
        <p:nvSpPr>
          <p:cNvPr id="18" name="TextBox 18"/>
          <p:cNvSpPr txBox="1"/>
          <p:nvPr/>
        </p:nvSpPr>
        <p:spPr>
          <a:xfrm>
            <a:off x="9310596" y="6713644"/>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WALLETS</a:t>
            </a:r>
          </a:p>
        </p:txBody>
      </p:sp>
      <p:sp>
        <p:nvSpPr>
          <p:cNvPr id="19" name="TextBox 19"/>
          <p:cNvSpPr txBox="1"/>
          <p:nvPr/>
        </p:nvSpPr>
        <p:spPr>
          <a:xfrm>
            <a:off x="9310596" y="7162594"/>
            <a:ext cx="7296515" cy="1332230"/>
          </a:xfrm>
          <a:prstGeom prst="rect">
            <a:avLst/>
          </a:prstGeom>
        </p:spPr>
        <p:txBody>
          <a:bodyPr lIns="0" tIns="0" rIns="0" bIns="0" rtlCol="0" anchor="t">
            <a:spAutoFit/>
          </a:bodyPr>
          <a:lstStyle/>
          <a:p>
            <a:pPr algn="just">
              <a:lnSpc>
                <a:spcPts val="1540"/>
              </a:lnSpc>
            </a:pPr>
            <a:r>
              <a:rPr lang="en-US" sz="1400" i="1">
                <a:solidFill>
                  <a:srgbClr val="FFFFFF"/>
                </a:solidFill>
                <a:latin typeface="Space Mono Italics"/>
                <a:ea typeface="Space Mono Italics"/>
                <a:cs typeface="Space Mono Italics"/>
                <a:sym typeface="Space Mono Italics"/>
              </a:rPr>
              <a:t>CRYPTO WALLET INNOVATION IS MAKING DIGITAL ASSETS EASIER AND SAFER TO USE THROUGH FEATURES LIKE BIOMETRIC SECURITY, MULTI-SIGNATURE PROTECTION, SOCIAL RECOVERY, AND SEAMLESS MOBILE APPS. MODERN WALLETS CAN CONNECT DIRECTLY TO DECENTRALIZED APPS (DAPPS), SUPPORT THOUSANDS OF TOKENS, AND EVEN INTEGRATE HARDWARE SECURITY FOR COLD STORAGE. THESE ADVANCEMENTS ARE HELPING MAKE CRYPTO MORE USER-FRIENDLY AND ACCESSIBLE TO EVERYDAY USERS.</a:t>
            </a:r>
          </a:p>
        </p:txBody>
      </p:sp>
      <p:sp>
        <p:nvSpPr>
          <p:cNvPr id="20" name="TextBox 20"/>
          <p:cNvSpPr txBox="1"/>
          <p:nvPr/>
        </p:nvSpPr>
        <p:spPr>
          <a:xfrm>
            <a:off x="9310596" y="4899454"/>
            <a:ext cx="7296515" cy="1332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CRYPTO INNOVATION CONTINUES TO EXPAND WITH NEW TECHNOLOGIES LIKE SMART CONTRACTS, DECENTRALIZED FINANCE (DEFI), NON-FUNGIBLE TOKENS (NFTS), AND FASTER, MORE SCALABLE BLOCKCHAINS. THESE ADVANCEMENTS ARE CREATING NEW WAYS TO TRADE, LEND, INVEST, AND BUILD DIGITAL APPLICATIONS WITHOUT TRADITIONAL MIDDLEMEN. AS THE TECHNOLOGY EVOLVES, INNOVATION IS HELPING MAKE CRYPTOCURRENCY MORE USEFUL, ACCESSIBLE, AND INTEGRATED INTO EVERYDAY LIFE.</a:t>
            </a:r>
          </a:p>
        </p:txBody>
      </p:sp>
      <p:sp>
        <p:nvSpPr>
          <p:cNvPr id="21" name="TextBox 21"/>
          <p:cNvSpPr txBox="1"/>
          <p:nvPr/>
        </p:nvSpPr>
        <p:spPr>
          <a:xfrm>
            <a:off x="1435417" y="7162594"/>
            <a:ext cx="7300245" cy="1332230"/>
          </a:xfrm>
          <a:prstGeom prst="rect">
            <a:avLst/>
          </a:prstGeom>
        </p:spPr>
        <p:txBody>
          <a:bodyPr lIns="0" tIns="0" rIns="0" bIns="0" rtlCol="0" anchor="t">
            <a:spAutoFit/>
          </a:bodyPr>
          <a:lstStyle/>
          <a:p>
            <a:pPr algn="just">
              <a:lnSpc>
                <a:spcPts val="1540"/>
              </a:lnSpc>
            </a:pPr>
            <a:r>
              <a:rPr lang="en-US" sz="1400">
                <a:solidFill>
                  <a:srgbClr val="FFFFFF"/>
                </a:solidFill>
                <a:latin typeface="Space Mono"/>
                <a:ea typeface="Space Mono"/>
                <a:cs typeface="Space Mono"/>
                <a:sym typeface="Space Mono"/>
              </a:rPr>
              <a:t>CENTRAL BANK DIGITAL CURRENCIES (CBDCS) ARE DIGITAL VERSIONS OF A COUNTRY’S OFFICIAL CURRENCY ISSUED AND BACKED BY ITS CENTRAL BANK. UNLIKE CRYPTOCURRENCIES, THEY ARE CENTRALIZED AND DESIGNED TO WORK ALONGSIDE EXISTING FINANCIAL SYSTEMS WHILE OFFERING FASTER PAYMENTS, IMPROVED EFFICIENCY, AND GREATER FINANCIAL INCLUSION. MANY COUNTRIES ARE RESEARCHING OR TESTING CBDCS AS PART OF THE FUTURE OF DIGITAL MONEY.</a:t>
            </a:r>
          </a:p>
        </p:txBody>
      </p:sp>
      <p:sp>
        <p:nvSpPr>
          <p:cNvPr id="22" name="TextBox 22"/>
          <p:cNvSpPr txBox="1"/>
          <p:nvPr/>
        </p:nvSpPr>
        <p:spPr>
          <a:xfrm>
            <a:off x="1507523" y="4308723"/>
            <a:ext cx="7296515" cy="387985"/>
          </a:xfrm>
          <a:prstGeom prst="rect">
            <a:avLst/>
          </a:prstGeom>
        </p:spPr>
        <p:txBody>
          <a:bodyPr lIns="0" tIns="0" rIns="0" bIns="0" rtlCol="0" anchor="t">
            <a:spAutoFit/>
          </a:bodyPr>
          <a:lstStyle/>
          <a:p>
            <a:pPr marL="0" lvl="0" indent="0" algn="just">
              <a:lnSpc>
                <a:spcPts val="3079"/>
              </a:lnSpc>
              <a:spcBef>
                <a:spcPct val="0"/>
              </a:spcBef>
            </a:pPr>
            <a:r>
              <a:rPr lang="en-US" sz="2799" b="1">
                <a:solidFill>
                  <a:srgbClr val="FFDE59"/>
                </a:solidFill>
                <a:latin typeface="Space Mono Bold"/>
                <a:ea typeface="Space Mono Bold"/>
                <a:cs typeface="Space Mono Bold"/>
                <a:sym typeface="Space Mono Bold"/>
              </a:rPr>
              <a:t>ADOPTION</a:t>
            </a:r>
          </a:p>
        </p:txBody>
      </p:sp>
      <p:sp>
        <p:nvSpPr>
          <p:cNvPr id="23" name="TextBox 23"/>
          <p:cNvSpPr txBox="1"/>
          <p:nvPr/>
        </p:nvSpPr>
        <p:spPr>
          <a:xfrm>
            <a:off x="1435417" y="4899454"/>
            <a:ext cx="7296515" cy="1332230"/>
          </a:xfrm>
          <a:prstGeom prst="rect">
            <a:avLst/>
          </a:prstGeom>
        </p:spPr>
        <p:txBody>
          <a:bodyPr lIns="0" tIns="0" rIns="0" bIns="0" rtlCol="0" anchor="t">
            <a:spAutoFit/>
          </a:bodyPr>
          <a:lstStyle/>
          <a:p>
            <a:pPr algn="just">
              <a:lnSpc>
                <a:spcPts val="1540"/>
              </a:lnSpc>
            </a:pPr>
            <a:r>
              <a:rPr lang="en-US" sz="1400" b="1">
                <a:solidFill>
                  <a:srgbClr val="FFFFFF"/>
                </a:solidFill>
                <a:latin typeface="Space Mono Bold"/>
                <a:ea typeface="Space Mono Bold"/>
                <a:cs typeface="Space Mono Bold"/>
                <a:sym typeface="Space Mono Bold"/>
              </a:rPr>
              <a:t>CRYPTO ADOPTION HAS GROWN RAPIDLY AS MORE PEOPLE, BUSINESSES, AND INSTITUTIONS BEGIN USING DIGITAL ASSETS FOR PAYMENTS, INVESTING, AND TECHNOLOGY DEVELOPMENT. MAJOR COMPANIES NOW ACCEPT CRYPTO, FINANCIAL PLATFORMS OFFER CRYPTO SERVICES, AND NEW BLOCKCHAIN APPLICATIONS CONTINUE TO EXPAND REAL-WORLD USE. AS EDUCATION AND INFRASTRUCTURE IMPROVE, CRYPTOCURRENCY IS BECOMING A MORE RECOGNIZED PART OF THE GLOBAL FINANCIAL SYSTEM.</a:t>
            </a:r>
          </a:p>
        </p:txBody>
      </p:sp>
      <p:sp>
        <p:nvSpPr>
          <p:cNvPr id="24" name="TextBox 24"/>
          <p:cNvSpPr txBox="1"/>
          <p:nvPr/>
        </p:nvSpPr>
        <p:spPr>
          <a:xfrm>
            <a:off x="1655707" y="1161260"/>
            <a:ext cx="6359506" cy="2639695"/>
          </a:xfrm>
          <a:prstGeom prst="rect">
            <a:avLst/>
          </a:prstGeom>
        </p:spPr>
        <p:txBody>
          <a:bodyPr lIns="0" tIns="0" rIns="0" bIns="0" rtlCol="0" anchor="t">
            <a:spAutoFit/>
          </a:bodyPr>
          <a:lstStyle/>
          <a:p>
            <a:pPr algn="l">
              <a:lnSpc>
                <a:spcPts val="1760"/>
              </a:lnSpc>
            </a:pPr>
            <a:r>
              <a:rPr lang="en-US" sz="1600" i="1">
                <a:solidFill>
                  <a:srgbClr val="000000"/>
                </a:solidFill>
                <a:latin typeface="Space Mono Italics"/>
                <a:ea typeface="Space Mono Italics"/>
                <a:cs typeface="Space Mono Italics"/>
                <a:sym typeface="Space Mono Italics"/>
              </a:rPr>
              <a:t>THE FUTURE OF CRYPTO IS LIKELY TO FOCUS ON WIDER ADOPTION, STRONGER REGULATION, AND DEEPER INTEGRATION WITH EVERYDAY FINANCE. WE’RE ALREADY SEEING INSTITUTIONS, BANKS, AND GOVERNMENTS EXPLORE BLOCKCHAIN, WHILE TECHNOLOGIES LIKE DECENTRALIZED FINANCE (DEFI), TOKENIZATION, AND WEB3 ARE EXPANDING HOW PEOPLE BORROW, INVEST, AND INTERACT ONLINE. AS SECURITY, USABILITY, AND REGULATION IMPROVE, CRYPTOCURRENCY AND BLOCKCHAIN ARE EXPECTED TO BECOME A MORE COMMON PART OF GLOBAL PAYMENTS, DIGITAL OWNERSHIP, AND THE OVERALL FINANCIAL SYSTEM.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2382</Words>
  <Application>Microsoft Office PowerPoint</Application>
  <PresentationFormat>Custom</PresentationFormat>
  <Paragraphs>190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Space Mono Bold</vt:lpstr>
      <vt:lpstr>Space Mono</vt:lpstr>
      <vt:lpstr>Bicubik</vt:lpstr>
      <vt:lpstr>Canva Sans Bold</vt:lpstr>
      <vt:lpstr>Space Mono Italics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cpw aurum</dc:title>
  <dc:creator>James Morris</dc:creator>
  <cp:lastModifiedBy>James Morris</cp:lastModifiedBy>
  <cp:revision>1</cp:revision>
  <dcterms:created xsi:type="dcterms:W3CDTF">2006-08-16T00:00:00Z</dcterms:created>
  <dcterms:modified xsi:type="dcterms:W3CDTF">2026-02-19T21:15:39Z</dcterms:modified>
  <dc:identifier>DAHBoIUyLW0</dc:identifier>
</cp:coreProperties>
</file>